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300" r:id="rId3"/>
    <p:sldId id="267" r:id="rId4"/>
    <p:sldId id="268" r:id="rId5"/>
    <p:sldId id="269" r:id="rId6"/>
    <p:sldId id="270" r:id="rId7"/>
    <p:sldId id="312" r:id="rId8"/>
    <p:sldId id="302" r:id="rId9"/>
    <p:sldId id="303" r:id="rId10"/>
    <p:sldId id="304" r:id="rId11"/>
    <p:sldId id="305" r:id="rId12"/>
    <p:sldId id="313" r:id="rId13"/>
    <p:sldId id="273" r:id="rId14"/>
    <p:sldId id="274" r:id="rId15"/>
    <p:sldId id="275" r:id="rId16"/>
    <p:sldId id="276" r:id="rId17"/>
    <p:sldId id="314" r:id="rId18"/>
    <p:sldId id="278" r:id="rId19"/>
    <p:sldId id="279" r:id="rId20"/>
    <p:sldId id="306" r:id="rId21"/>
    <p:sldId id="280" r:id="rId22"/>
    <p:sldId id="308" r:id="rId23"/>
    <p:sldId id="322" r:id="rId24"/>
    <p:sldId id="315" r:id="rId25"/>
    <p:sldId id="283" r:id="rId26"/>
    <p:sldId id="284" r:id="rId27"/>
    <p:sldId id="285" r:id="rId28"/>
    <p:sldId id="311" r:id="rId29"/>
    <p:sldId id="320" r:id="rId30"/>
    <p:sldId id="316" r:id="rId31"/>
    <p:sldId id="288" r:id="rId32"/>
    <p:sldId id="289" r:id="rId33"/>
    <p:sldId id="290" r:id="rId34"/>
    <p:sldId id="309" r:id="rId35"/>
    <p:sldId id="321" r:id="rId36"/>
    <p:sldId id="317" r:id="rId37"/>
    <p:sldId id="297" r:id="rId38"/>
    <p:sldId id="294" r:id="rId39"/>
    <p:sldId id="318" r:id="rId40"/>
    <p:sldId id="296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0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F9654-18D4-475E-91D1-DD7B04098F24}" type="datetimeFigureOut">
              <a:rPr lang="pl-PL" smtClean="0"/>
              <a:t>2024-06-17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2C05A-CF95-4265-ABD9-3FE9D3CE1E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13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C05A-CF95-4265-ABD9-3FE9D3CE1E2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95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C05A-CF95-4265-ABD9-3FE9D3CE1E2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44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C05A-CF95-4265-ABD9-3FE9D3CE1E2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44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A6FECC-FB47-40DB-8B10-4398E2A67F0E}" type="datetimeFigureOut">
              <a:rPr lang="pl-PL" smtClean="0"/>
              <a:pPr/>
              <a:t>2024-06-17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ern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979712" cy="306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264696" cy="2592288"/>
          </a:xfrm>
        </p:spPr>
        <p:txBody>
          <a:bodyPr>
            <a:normAutofit/>
          </a:bodyPr>
          <a:lstStyle/>
          <a:p>
            <a:r>
              <a:rPr lang="pl-PL" sz="8000" b="1" dirty="0">
                <a:solidFill>
                  <a:schemeClr val="bg1">
                    <a:lumMod val="50000"/>
                  </a:schemeClr>
                </a:solidFill>
              </a:rPr>
              <a:t>Ernesty </a:t>
            </a:r>
            <a:r>
              <a:rPr lang="pl-PL" sz="8000" b="1" dirty="0" smtClean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pl-PL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Nagrody Stowarzyszenia Inżynierów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Techników Komunikacji RP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raz </a:t>
            </a:r>
            <a:r>
              <a:rPr lang="pl-PL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XX!!!!!</a:t>
            </a:r>
            <a:r>
              <a:rPr lang="pl-PL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Opracowanie: Wiesław Starowicz  </a:t>
            </a:r>
            <a:endParaRPr lang="pl-PL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91" y="-21080"/>
            <a:ext cx="1772408" cy="17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kolejnictwa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7544" y="2708920"/>
            <a:ext cx="7848872" cy="4893647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pl-PL" sz="2800" dirty="0" smtClean="0"/>
          </a:p>
          <a:p>
            <a:pPr algn="ctr">
              <a:spcAft>
                <a:spcPts val="600"/>
              </a:spcAft>
            </a:pPr>
            <a:endParaRPr lang="pl-PL" sz="2800" b="1" dirty="0" smtClean="0"/>
          </a:p>
          <a:p>
            <a:pPr algn="ctr">
              <a:spcAft>
                <a:spcPts val="600"/>
              </a:spcAft>
            </a:pPr>
            <a:r>
              <a:rPr lang="pl-PL" sz="2800" b="1" dirty="0" smtClean="0"/>
              <a:t>Ireneusz </a:t>
            </a:r>
            <a:r>
              <a:rPr lang="pl-PL" sz="2800" b="1" dirty="0"/>
              <a:t>Jasiński- </a:t>
            </a:r>
            <a:r>
              <a:rPr lang="pl-PL" b="1" dirty="0"/>
              <a:t>Oddział  SITK w </a:t>
            </a:r>
            <a:r>
              <a:rPr lang="pl-PL" b="1" dirty="0" smtClean="0"/>
              <a:t>Warszawie</a:t>
            </a:r>
          </a:p>
          <a:p>
            <a:pPr algn="ctr">
              <a:spcAft>
                <a:spcPts val="600"/>
              </a:spcAft>
            </a:pPr>
            <a:r>
              <a:rPr lang="pl-PL" sz="2800" b="1" dirty="0" smtClean="0"/>
              <a:t>Sergiusz Lisowski - </a:t>
            </a:r>
            <a:r>
              <a:rPr lang="pl-PL" b="1" dirty="0" smtClean="0">
                <a:solidFill>
                  <a:srgbClr val="002676"/>
                </a:solidFill>
              </a:rPr>
              <a:t>Oddział  SITK w Krakowie</a:t>
            </a:r>
          </a:p>
          <a:p>
            <a:pPr algn="ctr">
              <a:spcAft>
                <a:spcPts val="600"/>
              </a:spcAft>
            </a:pPr>
            <a:r>
              <a:rPr lang="pl-PL" sz="2800" b="1" dirty="0" smtClean="0">
                <a:solidFill>
                  <a:srgbClr val="002676"/>
                </a:solidFill>
              </a:rPr>
              <a:t>Ryszard </a:t>
            </a:r>
            <a:r>
              <a:rPr lang="pl-PL" sz="2800" b="1" dirty="0" err="1" smtClean="0">
                <a:solidFill>
                  <a:srgbClr val="002676"/>
                </a:solidFill>
              </a:rPr>
              <a:t>Nikitiuk</a:t>
            </a:r>
            <a:r>
              <a:rPr lang="pl-PL" sz="2800" b="1" dirty="0" smtClean="0">
                <a:solidFill>
                  <a:srgbClr val="002676"/>
                </a:solidFill>
              </a:rPr>
              <a:t> </a:t>
            </a:r>
            <a:r>
              <a:rPr lang="pl-PL" b="1" dirty="0" smtClean="0">
                <a:solidFill>
                  <a:srgbClr val="002676"/>
                </a:solidFill>
              </a:rPr>
              <a:t>– Oddział  SITK w Słupsku</a:t>
            </a:r>
            <a:endParaRPr lang="pl-PL" b="1" dirty="0">
              <a:solidFill>
                <a:srgbClr val="002676"/>
              </a:solidFill>
            </a:endParaRPr>
          </a:p>
          <a:p>
            <a:pPr algn="ctr">
              <a:spcAft>
                <a:spcPts val="600"/>
              </a:spcAft>
            </a:pPr>
            <a:endParaRPr lang="pl-PL" b="1" dirty="0">
              <a:solidFill>
                <a:srgbClr val="002676"/>
              </a:solidFill>
            </a:endParaRPr>
          </a:p>
          <a:p>
            <a:pPr algn="ctr">
              <a:spcAft>
                <a:spcPts val="600"/>
              </a:spcAft>
            </a:pPr>
            <a:endParaRPr lang="pl-PL" b="1" dirty="0" smtClean="0">
              <a:solidFill>
                <a:srgbClr val="002676"/>
              </a:solidFill>
            </a:endParaRPr>
          </a:p>
          <a:p>
            <a:pPr lvl="0" algn="ctr">
              <a:spcAft>
                <a:spcPts val="600"/>
              </a:spcAft>
            </a:pPr>
            <a:endParaRPr lang="pl-PL" b="1" dirty="0">
              <a:solidFill>
                <a:srgbClr val="002676"/>
              </a:solidFill>
            </a:endParaRPr>
          </a:p>
          <a:p>
            <a:pPr lvl="0" algn="ctr">
              <a:spcAft>
                <a:spcPts val="600"/>
              </a:spcAft>
            </a:pPr>
            <a:endParaRPr lang="pl-PL" b="1" dirty="0">
              <a:solidFill>
                <a:srgbClr val="002676"/>
              </a:solidFill>
            </a:endParaRPr>
          </a:p>
          <a:p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319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67544" y="3068960"/>
            <a:ext cx="8568952" cy="180049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lvl="0" algn="ctr">
              <a:spcAft>
                <a:spcPts val="600"/>
              </a:spcAft>
            </a:pPr>
            <a:r>
              <a:rPr lang="pl-PL" sz="6600" dirty="0" smtClean="0">
                <a:solidFill>
                  <a:srgbClr val="C00000"/>
                </a:solidFill>
              </a:rPr>
              <a:t>Ireneusz Jasiński</a:t>
            </a:r>
          </a:p>
          <a:p>
            <a:pPr lvl="0" algn="ctr">
              <a:spcAft>
                <a:spcPts val="600"/>
              </a:spcAft>
            </a:pPr>
            <a:r>
              <a:rPr lang="pl-PL" sz="4000" b="1" dirty="0" smtClean="0">
                <a:solidFill>
                  <a:srgbClr val="002676"/>
                </a:solidFill>
              </a:rPr>
              <a:t>Oddział  SITK w Warszawie</a:t>
            </a:r>
            <a:endParaRPr lang="pl-PL" sz="4000" b="1" dirty="0">
              <a:solidFill>
                <a:srgbClr val="002676"/>
              </a:solidFill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02584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2004 -2023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Kolejarze z Oddziałów:</a:t>
            </a: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–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lvl="5"/>
            <a:r>
              <a: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zęstochowa - 2</a:t>
            </a:r>
          </a:p>
          <a:p>
            <a:pPr lvl="5"/>
            <a:r>
              <a: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Słupsk – 2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Szczecin  - 2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Warszawa </a:t>
            </a:r>
            <a:r>
              <a: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- 2</a:t>
            </a:r>
          </a:p>
          <a:p>
            <a:pPr lvl="5"/>
            <a:r>
              <a:rPr lang="pl-PL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Katowice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–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20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697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7272808" cy="304698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Działacz Roku 2023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</a:t>
            </a:r>
          </a:p>
          <a:p>
            <a:pPr algn="ctr"/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transportu</a:t>
            </a:r>
            <a:endParaRPr lang="pl-PL" sz="4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229361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transportu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00416" y="1274179"/>
            <a:ext cx="6696744" cy="393954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/>
              <a:t>Przewodniczący: </a:t>
            </a:r>
            <a:endParaRPr lang="pl-PL" sz="2400" b="1" dirty="0" smtClean="0"/>
          </a:p>
          <a:p>
            <a:pPr algn="ctr"/>
            <a:r>
              <a:rPr lang="pl-P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Mariusz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pl-PL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załkowski</a:t>
            </a:r>
            <a:endParaRPr lang="pl-PL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2400" b="1" dirty="0" smtClean="0"/>
              <a:t>Wiceprezes  SITK RP</a:t>
            </a:r>
          </a:p>
          <a:p>
            <a:r>
              <a:rPr lang="pl-PL" sz="2400" b="1" dirty="0" smtClean="0"/>
              <a:t>  Członkowie (7):</a:t>
            </a:r>
            <a:endParaRPr lang="pl-PL" sz="2400" dirty="0" smtClean="0"/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Andrzej </a:t>
            </a:r>
            <a:r>
              <a:rPr lang="pl-PL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Szarata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– Ernest 2013, 2014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Tomasz Kulpa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– Ernest 2015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Grzegorz </a:t>
            </a:r>
            <a:r>
              <a:rPr lang="pl-PL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Dyrkacz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– Ernest 2016, 2019, 2021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Krystian Pietrzak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Ernest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2017</a:t>
            </a:r>
          </a:p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Sabina Puławska-</a:t>
            </a:r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Obiedowska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Ernest 2018</a:t>
            </a:r>
          </a:p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 Francuz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– Ernest 2020</a:t>
            </a:r>
          </a:p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</a:t>
            </a:r>
            <a:r>
              <a:rPr lang="pl-PL" sz="1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Motylewic</a:t>
            </a:r>
            <a:r>
              <a:rPr lang="pl-PL" sz="1600" dirty="0" err="1" smtClean="0">
                <a:solidFill>
                  <a:schemeClr val="accent5">
                    <a:lumMod val="50000"/>
                  </a:schemeClr>
                </a:solidFill>
              </a:rPr>
              <a:t>z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 – Ernest 2022</a:t>
            </a:r>
          </a:p>
          <a:p>
            <a:pPr algn="ctr"/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835696" y="90872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transportu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2393816"/>
            <a:ext cx="8352928" cy="5447645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endParaRPr lang="pl-PL" sz="2800" b="1" dirty="0" smtClean="0"/>
          </a:p>
          <a:p>
            <a:pPr algn="ctr">
              <a:spcAft>
                <a:spcPts val="1000"/>
              </a:spcAft>
            </a:pPr>
            <a:endParaRPr lang="pl-PL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Aft>
                <a:spcPts val="1000"/>
              </a:spcAft>
            </a:pPr>
            <a:r>
              <a:rPr lang="pl-PL" sz="2800" b="1" dirty="0" smtClean="0"/>
              <a:t>Aleksandra Ciastoń-</a:t>
            </a:r>
            <a:r>
              <a:rPr lang="pl-PL" sz="2800" b="1" dirty="0" err="1" smtClean="0"/>
              <a:t>Ciulkin</a:t>
            </a:r>
            <a:r>
              <a:rPr lang="pl-PL" sz="2800" b="1" dirty="0" smtClean="0"/>
              <a:t> -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 SITK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Krakowie</a:t>
            </a:r>
          </a:p>
          <a:p>
            <a:pPr algn="ctr">
              <a:spcAft>
                <a:spcPts val="1000"/>
              </a:spcAft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pl-PL" sz="2400" dirty="0" smtClean="0"/>
              <a:t> </a:t>
            </a:r>
            <a:endParaRPr lang="pl-PL" sz="2400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3068960"/>
            <a:ext cx="7488832" cy="2554545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6000" b="1" dirty="0">
                <a:solidFill>
                  <a:srgbClr val="FF0000"/>
                </a:solidFill>
              </a:rPr>
              <a:t>Aleksandra Ciastoń-</a:t>
            </a:r>
            <a:r>
              <a:rPr lang="pl-PL" sz="6000" b="1" dirty="0" err="1">
                <a:solidFill>
                  <a:srgbClr val="FF0000"/>
                </a:solidFill>
              </a:rPr>
              <a:t>Ciulkin</a:t>
            </a:r>
            <a:r>
              <a:rPr lang="pl-PL" sz="6000" b="1" dirty="0">
                <a:solidFill>
                  <a:srgbClr val="FF0000"/>
                </a:solidFill>
              </a:rPr>
              <a:t> </a:t>
            </a:r>
            <a:endParaRPr lang="pl-PL" sz="60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 SITK w Krakowie</a:t>
            </a:r>
            <a:endParaRPr lang="pl-PL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2004 -2023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Transportowcy z Oddziałów:</a:t>
            </a:r>
          </a:p>
          <a:p>
            <a:pPr algn="ctr"/>
            <a:endParaRPr lang="pl-PL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– 14 </a:t>
            </a:r>
          </a:p>
          <a:p>
            <a:pPr lvl="5"/>
            <a:r>
              <a:rPr lang="pl-PL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Białystok - 1</a:t>
            </a:r>
          </a:p>
          <a:p>
            <a:pPr lvl="5"/>
            <a:r>
              <a:rPr lang="pl-PL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egnica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Szczecin – 1</a:t>
            </a:r>
          </a:p>
          <a:p>
            <a:pPr lvl="5"/>
            <a:r>
              <a:rPr lang="pl-PL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Warszawa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Wrocław –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20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780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230832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</a:t>
            </a:r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roku 2023</a:t>
            </a:r>
            <a:endParaRPr lang="pl-PL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979712" y="253479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7544" y="2492896"/>
            <a:ext cx="8460432" cy="270843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/>
              <a:t>Przewodniczący</a:t>
            </a:r>
            <a:r>
              <a:rPr lang="pl-PL" sz="2400" b="1" dirty="0" smtClean="0"/>
              <a:t>:</a:t>
            </a:r>
          </a:p>
          <a:p>
            <a:r>
              <a:rPr lang="pl-PL" sz="2400" b="1" dirty="0"/>
              <a:t> </a:t>
            </a:r>
            <a:r>
              <a:rPr lang="pl-PL" sz="2400" b="1" dirty="0" smtClean="0"/>
              <a:t>                     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Wawrzyniec </a:t>
            </a:r>
            <a:r>
              <a:rPr lang="pl-PL" sz="2800" b="1" dirty="0" err="1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Wychowański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pl-P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</a:t>
            </a:r>
            <a:r>
              <a:rPr lang="pl-PL" sz="2400" b="1" dirty="0" smtClean="0"/>
              <a:t>Sekretarz Generalny SITK RP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Członkowie (przedstawiciele 9 kół/klubów):</a:t>
            </a:r>
          </a:p>
          <a:p>
            <a:endParaRPr lang="pl-PL" sz="2400" dirty="0" smtClean="0"/>
          </a:p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195736" y="0"/>
            <a:ext cx="5976664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none" strike="noStrike" kern="1200" cap="none" spc="0" normalizeH="0" baseline="0" noProof="0" dirty="0">
              <a:ln w="6350">
                <a:noFill/>
              </a:ln>
              <a:solidFill>
                <a:srgbClr val="FFFF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760113" y="1340768"/>
            <a:ext cx="6532269" cy="495520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 smtClean="0"/>
              <a:t>Przewodniczący</a:t>
            </a:r>
            <a:r>
              <a:rPr lang="pl-PL" sz="2400" b="1" dirty="0"/>
              <a:t>: </a:t>
            </a:r>
            <a:endParaRPr lang="pl-PL" sz="2400" b="1" dirty="0" smtClean="0"/>
          </a:p>
          <a:p>
            <a:pPr algn="ctr"/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Jacek Paś</a:t>
            </a:r>
            <a:endParaRPr lang="pl-PL" dirty="0"/>
          </a:p>
          <a:p>
            <a:pPr algn="ctr"/>
            <a:r>
              <a:rPr lang="pl-PL" sz="2400" b="1" dirty="0" smtClean="0"/>
              <a:t>Prezes SITK</a:t>
            </a:r>
          </a:p>
          <a:p>
            <a:r>
              <a:rPr lang="pl-PL" sz="2400" b="1" dirty="0" smtClean="0"/>
              <a:t>Członkowie (przewodniczący Zespołów   </a:t>
            </a:r>
          </a:p>
          <a:p>
            <a:r>
              <a:rPr lang="pl-PL" sz="2400" b="1" dirty="0"/>
              <a:t> </a:t>
            </a:r>
            <a:r>
              <a:rPr lang="pl-PL" sz="2400" b="1" dirty="0" smtClean="0"/>
              <a:t>                        branżowych):</a:t>
            </a:r>
            <a:endParaRPr lang="pl-PL" sz="2400" dirty="0" smtClean="0"/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Marek </a:t>
            </a:r>
            <a:r>
              <a:rPr lang="pl-PL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Motylewicz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drogownictwo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Grzegorz Łukasik 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kolejnictwo</a:t>
            </a: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Mariusz </a:t>
            </a:r>
            <a:r>
              <a:rPr lang="pl-PL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Szałkowski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transport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Wawrzyniec </a:t>
            </a:r>
            <a:r>
              <a:rPr lang="pl-PL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Wychowański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klub/koło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Jan </a:t>
            </a:r>
            <a:r>
              <a:rPr lang="pl-PL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Firlik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klub/koło seniorów</a:t>
            </a: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Wiesław 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Starowicz -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oddział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400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259632" y="0"/>
            <a:ext cx="7488832" cy="792088"/>
          </a:xfrm>
        </p:spPr>
        <p:txBody>
          <a:bodyPr>
            <a:noAutofit/>
          </a:bodyPr>
          <a:lstStyle/>
          <a:p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Kapituła nagród Ernest:</a:t>
            </a:r>
            <a:endParaRPr lang="pl-PL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455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72448" y="1484784"/>
            <a:ext cx="8802216" cy="520142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 smtClean="0"/>
              <a:t>Członkowie (przedstawiciele 9 kół/klubów):</a:t>
            </a:r>
          </a:p>
          <a:p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2060"/>
                </a:solidFill>
              </a:rPr>
              <a:t>Koło </a:t>
            </a:r>
            <a:r>
              <a:rPr lang="pl-PL" sz="2000" b="1" dirty="0">
                <a:solidFill>
                  <a:srgbClr val="002060"/>
                </a:solidFill>
              </a:rPr>
              <a:t>Zakładowe nr 3 przy Biurze Projektów Komunikacyjnych w Poznaniu – Ernest </a:t>
            </a:r>
            <a:r>
              <a:rPr lang="pl-PL" sz="2000" b="1" dirty="0" smtClean="0">
                <a:solidFill>
                  <a:srgbClr val="002060"/>
                </a:solidFill>
              </a:rPr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2060"/>
                </a:solidFill>
              </a:rPr>
              <a:t>Koło Nr 7 przy Śląskim Zakładzie Spółki PKP CARGO  S.A</a:t>
            </a:r>
            <a:r>
              <a:rPr lang="pl-PL" sz="2000" b="1" dirty="0" smtClean="0">
                <a:solidFill>
                  <a:srgbClr val="002060"/>
                </a:solidFill>
              </a:rPr>
              <a:t>. – Ernest 2014</a:t>
            </a:r>
            <a:endParaRPr lang="pl-PL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2060"/>
                </a:solidFill>
              </a:rPr>
              <a:t>Koło Międzyzakładowe przy Oddziale GDDKiA </a:t>
            </a: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w </a:t>
            </a:r>
            <a:r>
              <a:rPr lang="pl-PL" sz="2000" b="1" dirty="0">
                <a:solidFill>
                  <a:srgbClr val="002060"/>
                </a:solidFill>
              </a:rPr>
              <a:t>Białymstoku – </a:t>
            </a:r>
            <a:r>
              <a:rPr lang="pl-PL" sz="2000" b="1" dirty="0" smtClean="0">
                <a:solidFill>
                  <a:srgbClr val="002060"/>
                </a:solidFill>
              </a:rPr>
              <a:t>Ernest 2015 i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2060"/>
                </a:solidFill>
              </a:rPr>
              <a:t>Międzyuczelniane </a:t>
            </a:r>
            <a:r>
              <a:rPr lang="pl-PL" sz="2000" b="1" dirty="0">
                <a:solidFill>
                  <a:srgbClr val="002060"/>
                </a:solidFill>
              </a:rPr>
              <a:t>Koło </a:t>
            </a:r>
            <a:r>
              <a:rPr lang="pl-PL" sz="2000" b="1" dirty="0" smtClean="0">
                <a:solidFill>
                  <a:srgbClr val="002060"/>
                </a:solidFill>
              </a:rPr>
              <a:t>Transportu w Szczecinie -  Ernest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2060"/>
                </a:solidFill>
              </a:rPr>
              <a:t>Koło przy Politechnice Krakowskiej – Ernest 2017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2060"/>
                </a:solidFill>
              </a:rPr>
              <a:t>Koło przy PKP PLK SA Zakład Linii Kolejowych w Skarżysku – </a:t>
            </a:r>
            <a:r>
              <a:rPr lang="pl-PL" sz="2000" b="1" dirty="0" smtClean="0">
                <a:solidFill>
                  <a:srgbClr val="002060"/>
                </a:solidFill>
              </a:rPr>
              <a:t>Kamiennej (Oddział Kielce) </a:t>
            </a:r>
            <a:r>
              <a:rPr lang="pl-PL" sz="2000" b="1" dirty="0">
                <a:solidFill>
                  <a:srgbClr val="002060"/>
                </a:solidFill>
              </a:rPr>
              <a:t>– Ernest </a:t>
            </a:r>
            <a:r>
              <a:rPr lang="pl-PL" sz="2000" b="1" dirty="0" smtClean="0">
                <a:solidFill>
                  <a:srgbClr val="002060"/>
                </a:solidFill>
              </a:rPr>
              <a:t>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2060"/>
                </a:solidFill>
              </a:rPr>
              <a:t>Koło Elektroniki i Diagnostyki Samochodowej SITK </a:t>
            </a:r>
            <a:r>
              <a:rPr lang="pl-PL" sz="2000" b="1" dirty="0" smtClean="0">
                <a:solidFill>
                  <a:srgbClr val="002060"/>
                </a:solidFill>
              </a:rPr>
              <a:t>RP w Radomiu  </a:t>
            </a:r>
            <a:r>
              <a:rPr lang="pl-PL" sz="2000" b="1" dirty="0">
                <a:solidFill>
                  <a:srgbClr val="002060"/>
                </a:solidFill>
              </a:rPr>
              <a:t>– Ernest </a:t>
            </a:r>
            <a:r>
              <a:rPr lang="pl-PL" sz="2000" b="1" dirty="0" smtClean="0">
                <a:solidFill>
                  <a:srgbClr val="002060"/>
                </a:solidFill>
              </a:rPr>
              <a:t>2019</a:t>
            </a:r>
            <a:endParaRPr lang="pl-PL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2060"/>
                </a:solidFill>
              </a:rPr>
              <a:t>Koło </a:t>
            </a:r>
            <a:r>
              <a:rPr lang="pl-PL" sz="2000" b="1" dirty="0">
                <a:solidFill>
                  <a:srgbClr val="002060"/>
                </a:solidFill>
              </a:rPr>
              <a:t>w Mota </a:t>
            </a:r>
            <a:r>
              <a:rPr lang="pl-PL" sz="2000" b="1" dirty="0" err="1">
                <a:solidFill>
                  <a:srgbClr val="002060"/>
                </a:solidFill>
              </a:rPr>
              <a:t>Engil</a:t>
            </a:r>
            <a:r>
              <a:rPr lang="pl-PL" sz="2000" b="1" dirty="0">
                <a:solidFill>
                  <a:srgbClr val="002060"/>
                </a:solidFill>
              </a:rPr>
              <a:t> Central Europe S.A. </a:t>
            </a:r>
            <a:r>
              <a:rPr lang="pl-PL" sz="2000" b="1" dirty="0" smtClean="0">
                <a:solidFill>
                  <a:srgbClr val="002060"/>
                </a:solidFill>
              </a:rPr>
              <a:t>w </a:t>
            </a:r>
            <a:r>
              <a:rPr lang="pl-PL" sz="2000" b="1" dirty="0">
                <a:solidFill>
                  <a:srgbClr val="002060"/>
                </a:solidFill>
              </a:rPr>
              <a:t>Krakowie </a:t>
            </a:r>
            <a:r>
              <a:rPr lang="pl-PL" sz="2400" b="1" dirty="0">
                <a:solidFill>
                  <a:srgbClr val="002060"/>
                </a:solidFill>
              </a:rPr>
              <a:t>– </a:t>
            </a:r>
            <a:r>
              <a:rPr lang="pl-PL" sz="2000" b="1" dirty="0">
                <a:solidFill>
                  <a:srgbClr val="002060"/>
                </a:solidFill>
              </a:rPr>
              <a:t>Ernest </a:t>
            </a:r>
            <a:r>
              <a:rPr lang="pl-PL" sz="2000" b="1" dirty="0" smtClean="0">
                <a:solidFill>
                  <a:srgbClr val="002060"/>
                </a:solidFill>
              </a:rPr>
              <a:t>2020, 2021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2060"/>
                </a:solidFill>
              </a:rPr>
              <a:t>Koło w MPK w Krakowie – Ernest 2022 </a:t>
            </a:r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195736" y="0"/>
            <a:ext cx="5976664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endParaRPr lang="pl-PL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 – Zespół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branżowy </a:t>
            </a:r>
            <a:endParaRPr lang="pl-PL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414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65920" y="1350511"/>
            <a:ext cx="7164288" cy="4585871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endParaRPr lang="pl-PL" sz="2400" b="1" dirty="0">
              <a:solidFill>
                <a:srgbClr val="002060"/>
              </a:solidFill>
            </a:endParaRPr>
          </a:p>
          <a:p>
            <a:pPr algn="ctr"/>
            <a:endParaRPr lang="pl-PL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002060"/>
                </a:solidFill>
              </a:rPr>
              <a:t>Koło Międzyzakładowe przy Oddziale </a:t>
            </a:r>
            <a:r>
              <a:rPr lang="pl-PL" sz="2800" b="1" dirty="0" smtClean="0">
                <a:solidFill>
                  <a:srgbClr val="002060"/>
                </a:solidFill>
              </a:rPr>
              <a:t>GDDKiA w Białymstoku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002060"/>
                </a:solidFill>
              </a:rPr>
              <a:t>Krakowskie Koło Kolejarzy </a:t>
            </a:r>
            <a:endParaRPr lang="pl-PL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002060"/>
                </a:solidFill>
              </a:rPr>
              <a:t>Z</a:t>
            </a:r>
            <a:r>
              <a:rPr lang="pl-PL" sz="2800" b="1" dirty="0" smtClean="0">
                <a:solidFill>
                  <a:srgbClr val="002060"/>
                </a:solidFill>
              </a:rPr>
              <a:t>achodniopomorski </a:t>
            </a:r>
            <a:r>
              <a:rPr lang="pl-PL" sz="2800" b="1" dirty="0" smtClean="0">
                <a:solidFill>
                  <a:srgbClr val="002060"/>
                </a:solidFill>
              </a:rPr>
              <a:t>Klub Miłośników Kolei w Szczecinie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2400" b="1" dirty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endParaRPr lang="pl-PL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36" y="1225808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26080" y="2132856"/>
            <a:ext cx="6480720" cy="433965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Międzyzakładowe przy Oddziale GDDKiA </a:t>
            </a:r>
            <a:endParaRPr lang="pl-PL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Białymstoku</a:t>
            </a:r>
          </a:p>
          <a:p>
            <a:endParaRPr lang="pl-PL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52251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6670" y="476672"/>
            <a:ext cx="7607330" cy="417646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C00000"/>
                </a:solidFill>
              </a:rPr>
              <a:t>Ale…</a:t>
            </a: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ponieważ Koło było już laureatem nagrody Ernest </a:t>
            </a:r>
            <a:b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w latach</a:t>
            </a:r>
            <a:r>
              <a:rPr lang="pl-PL" sz="4000" dirty="0" smtClean="0">
                <a:solidFill>
                  <a:srgbClr val="C00000"/>
                </a:solidFill>
              </a:rPr>
              <a:t> 2015 i 2022</a:t>
            </a: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, więc zgodnie z regulaminem otrzymuje nagrodę: 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02131" y="4437112"/>
            <a:ext cx="6840760" cy="1631216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6000" b="1" dirty="0" smtClean="0">
                <a:solidFill>
                  <a:srgbClr val="C00000"/>
                </a:solidFill>
              </a:rPr>
              <a:t>Super Ernest </a:t>
            </a:r>
            <a:endParaRPr lang="pl-PL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sz="4000" b="1" dirty="0" smtClean="0"/>
              <a:t> </a:t>
            </a:r>
            <a:endParaRPr lang="pl-PL" sz="4000" b="1" dirty="0"/>
          </a:p>
        </p:txBody>
      </p:sp>
      <p:sp>
        <p:nvSpPr>
          <p:cNvPr id="9" name="Prostokąt 8"/>
          <p:cNvSpPr/>
          <p:nvPr/>
        </p:nvSpPr>
        <p:spPr>
          <a:xfrm>
            <a:off x="0" y="64886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FFFFFF"/>
                </a:solidFill>
              </a:rPr>
              <a:t>.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71752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403648" y="764704"/>
            <a:ext cx="7056784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2004 -2023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Koła Zakładowe z Oddziałów:</a:t>
            </a:r>
          </a:p>
          <a:p>
            <a:pPr algn="ctr"/>
            <a:endParaRPr lang="pl-PL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3"/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(3 Koła) – 10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tym    1    </a:t>
            </a:r>
          </a:p>
          <a:p>
            <a:pPr lvl="3"/>
            <a:r>
              <a:rPr lang="pl-PL" sz="24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Super Ernest (2017)</a:t>
            </a:r>
          </a:p>
          <a:p>
            <a:pPr lvl="3"/>
            <a:r>
              <a:rPr lang="pl-PL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Białystok (1 Koło)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3,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tym  1 </a:t>
            </a:r>
          </a:p>
          <a:p>
            <a:pPr lvl="3"/>
            <a:r>
              <a:rPr lang="pl-PL" sz="24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Super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Ernest (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2023)</a:t>
            </a:r>
            <a:endParaRPr lang="pl-PL" sz="24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3"/>
            <a:r>
              <a: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(2 Koła) - 2 </a:t>
            </a:r>
            <a:endParaRPr lang="pl-PL" sz="2800" b="1" dirty="0" smtClean="0"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3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(1 Koło) – 2</a:t>
            </a:r>
          </a:p>
          <a:p>
            <a:pPr lvl="3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Katowice </a:t>
            </a:r>
            <a:r>
              <a:rPr lang="pl-PL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1</a:t>
            </a:r>
          </a:p>
          <a:p>
            <a:pPr lvl="3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1</a:t>
            </a:r>
          </a:p>
          <a:p>
            <a:pPr lvl="3"/>
            <a:r>
              <a:rPr lang="pl-PL" sz="2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Radom </a:t>
            </a:r>
            <a:r>
              <a:rPr lang="pl-PL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- 1</a:t>
            </a:r>
            <a:endParaRPr lang="pl-PL" sz="2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3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Szczecin - 1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20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122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230832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 Seniorów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roku 2023</a:t>
            </a:r>
            <a:endParaRPr lang="pl-PL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32671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 seniorów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30425" y="1482592"/>
            <a:ext cx="8119585" cy="460126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/>
              <a:t>Przewodniczący</a:t>
            </a:r>
            <a:r>
              <a:rPr lang="pl-PL" sz="2400" b="1" dirty="0" smtClean="0">
                <a:solidFill>
                  <a:srgbClr val="C00000"/>
                </a:solidFill>
              </a:rPr>
              <a:t>:           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Jan </a:t>
            </a:r>
            <a:r>
              <a:rPr lang="pl-PL" sz="2800" b="1" dirty="0" err="1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Firlik</a:t>
            </a:r>
            <a:endParaRPr lang="pl-PL" sz="2800" b="1" dirty="0" smtClean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2000" b="1" dirty="0" smtClean="0"/>
              <a:t>  Zastępca Sekretarza Generalnego</a:t>
            </a:r>
          </a:p>
          <a:p>
            <a:pPr>
              <a:spcAft>
                <a:spcPts val="600"/>
              </a:spcAft>
            </a:pPr>
            <a:r>
              <a:rPr lang="pl-PL" sz="2000" b="1" dirty="0" smtClean="0"/>
              <a:t>       Członkowie (przedstawiciele 5 kół/klubów Seniora):</a:t>
            </a:r>
          </a:p>
          <a:p>
            <a:pPr algn="ctr">
              <a:spcAft>
                <a:spcPts val="600"/>
              </a:spcAf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Seniorów w Gdańsku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- Ernest 2013</a:t>
            </a:r>
          </a:p>
          <a:p>
            <a:pPr algn="ctr">
              <a:spcAft>
                <a:spcPts val="600"/>
              </a:spcAf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 Seniora w Krakowie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– Ernest 2014, 2018  </a:t>
            </a:r>
          </a:p>
          <a:p>
            <a:pPr algn="ctr">
              <a:spcAft>
                <a:spcPts val="600"/>
              </a:spcAft>
            </a:pP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 Seniora w Kielcach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Ernest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2015,2019</a:t>
            </a:r>
          </a:p>
          <a:p>
            <a:pPr algn="ctr">
              <a:spcAft>
                <a:spcPts val="600"/>
              </a:spcAf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Seniorów w Rzeszowie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– Ernest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2016</a:t>
            </a:r>
          </a:p>
          <a:p>
            <a:pPr algn="ctr">
              <a:spcAft>
                <a:spcPts val="600"/>
              </a:spcAf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Seniora w Poznaniu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Ernest 2022   </a:t>
            </a:r>
          </a:p>
          <a:p>
            <a:pPr lvl="0" algn="ctr">
              <a:spcAft>
                <a:spcPts val="600"/>
              </a:spcAft>
            </a:pPr>
            <a:r>
              <a:rPr lang="pl-PL" sz="2000" b="1" dirty="0" smtClean="0"/>
              <a:t>W latach 2017</a:t>
            </a:r>
            <a:r>
              <a:rPr lang="pl-PL" sz="2000" b="1" dirty="0"/>
              <a:t>, 2020, 2021 – </a:t>
            </a:r>
            <a:r>
              <a:rPr lang="pl-PL" sz="2000" b="1" dirty="0" smtClean="0"/>
              <a:t>Ernesta nie </a:t>
            </a:r>
            <a:r>
              <a:rPr lang="pl-PL" sz="2000" b="1" dirty="0"/>
              <a:t>przyznano</a:t>
            </a:r>
            <a:endParaRPr lang="pl-PL" sz="2000" dirty="0"/>
          </a:p>
          <a:p>
            <a:pPr algn="ctr">
              <a:spcAft>
                <a:spcPts val="600"/>
              </a:spcAft>
            </a:pP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klub/koło seniorów: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25816" y="2417986"/>
            <a:ext cx="7128792" cy="2487861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r>
              <a:rPr lang="pl-PL" sz="2800" b="1" dirty="0" smtClean="0"/>
              <a:t>Klub Seniora </a:t>
            </a:r>
            <a:r>
              <a:rPr lang="pl-PL" sz="2800" b="1" dirty="0"/>
              <a:t>w </a:t>
            </a:r>
            <a:r>
              <a:rPr lang="pl-PL" sz="2800" b="1" dirty="0" smtClean="0"/>
              <a:t>Kielcach – Oddział SITK w Kielcach</a:t>
            </a:r>
            <a:endParaRPr lang="pl-PL" sz="2800" b="1" dirty="0"/>
          </a:p>
          <a:p>
            <a:pPr algn="ctr">
              <a:spcAft>
                <a:spcPts val="1000"/>
              </a:spcAft>
            </a:pPr>
            <a:endParaRPr lang="pl-PL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03240" y="2676731"/>
            <a:ext cx="6840760" cy="317522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1000"/>
              </a:spcAft>
            </a:pPr>
            <a:r>
              <a:rPr lang="pl-PL" sz="4800" b="1" dirty="0" smtClean="0">
                <a:solidFill>
                  <a:srgbClr val="C00000"/>
                </a:solidFill>
              </a:rPr>
              <a:t>Klub Seniora </a:t>
            </a:r>
            <a:r>
              <a:rPr lang="pl-PL" sz="4800" b="1" dirty="0">
                <a:solidFill>
                  <a:srgbClr val="C00000"/>
                </a:solidFill>
              </a:rPr>
              <a:t>w </a:t>
            </a:r>
            <a:r>
              <a:rPr lang="pl-PL" sz="4800" b="1" dirty="0" smtClean="0">
                <a:solidFill>
                  <a:srgbClr val="C00000"/>
                </a:solidFill>
              </a:rPr>
              <a:t>Kielcach </a:t>
            </a:r>
            <a:r>
              <a:rPr lang="pl-PL" sz="4800" b="1" dirty="0">
                <a:solidFill>
                  <a:srgbClr val="C00000"/>
                </a:solidFill>
              </a:rPr>
              <a:t>– </a:t>
            </a:r>
            <a:endParaRPr lang="pl-PL" sz="4800" b="1" dirty="0" smtClean="0">
              <a:solidFill>
                <a:srgbClr val="C00000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pl-PL" sz="4800" b="1" dirty="0" smtClean="0">
                <a:solidFill>
                  <a:srgbClr val="002060"/>
                </a:solidFill>
              </a:rPr>
              <a:t>Oddział SITK w Kielcach </a:t>
            </a:r>
            <a:endParaRPr lang="pl-PL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01256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6670" y="476672"/>
            <a:ext cx="7607330" cy="417646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Ale… ponieważ Klub był już laureatem nagrody Ernest </a:t>
            </a:r>
            <a:b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w latach</a:t>
            </a:r>
            <a:r>
              <a:rPr lang="pl-PL" sz="4000" dirty="0" smtClean="0">
                <a:solidFill>
                  <a:srgbClr val="C00000"/>
                </a:solidFill>
              </a:rPr>
              <a:t> 2015 i 2019</a:t>
            </a: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, więc zgodnie z regulaminem otrzymuje nagrodę: 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02131" y="4437112"/>
            <a:ext cx="6840760" cy="1631216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6000" b="1" dirty="0" smtClean="0">
                <a:solidFill>
                  <a:srgbClr val="C00000"/>
                </a:solidFill>
              </a:rPr>
              <a:t>Super Ernest </a:t>
            </a:r>
            <a:endParaRPr lang="pl-PL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sz="4000" b="1" dirty="0" smtClean="0"/>
              <a:t> </a:t>
            </a:r>
            <a:endParaRPr lang="pl-PL" sz="4000" b="1" dirty="0"/>
          </a:p>
        </p:txBody>
      </p:sp>
      <p:sp>
        <p:nvSpPr>
          <p:cNvPr id="9" name="Prostokąt 8"/>
          <p:cNvSpPr/>
          <p:nvPr/>
        </p:nvSpPr>
        <p:spPr>
          <a:xfrm>
            <a:off x="0" y="64886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FFFFFF"/>
                </a:solidFill>
              </a:rPr>
              <a:t>.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02619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7056784" cy="304698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Działacz Roku 2023 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drogownictwa</a:t>
            </a:r>
            <a:endParaRPr lang="pl-PL" sz="4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547664" y="730559"/>
            <a:ext cx="6624736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2005 -2022 (bez 2017, 2020, 2021)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Seniorzy z Oddziałów:</a:t>
            </a:r>
          </a:p>
          <a:p>
            <a:pPr algn="ctr"/>
            <a:endParaRPr lang="pl-PL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- 3</a:t>
            </a:r>
          </a:p>
          <a:p>
            <a:pPr lvl="5"/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– 3 </a:t>
            </a:r>
          </a:p>
          <a:p>
            <a:pPr lvl="5"/>
            <a:r>
              <a:rPr lang="pl-PL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3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tym 1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</a:p>
          <a:p>
            <a:pPr lvl="5"/>
            <a:r>
              <a:rPr lang="pl-PL" sz="24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Super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Ernest (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2023)</a:t>
            </a:r>
            <a:endParaRPr lang="pl-PL" sz="24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- 3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Bydgoszcz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Gdańsk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Łódź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Ostrów Wlkp. –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20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515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230832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roku 2023</a:t>
            </a:r>
            <a:endParaRPr lang="pl-PL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60484" y="226095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O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ddział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25792" y="1303313"/>
            <a:ext cx="6494120" cy="5032147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 smtClean="0"/>
              <a:t>Przewodniczący:   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Wiesław Starowicz</a:t>
            </a:r>
          </a:p>
          <a:p>
            <a:pPr algn="ctr">
              <a:spcAft>
                <a:spcPts val="600"/>
              </a:spcAft>
            </a:pPr>
            <a:r>
              <a:rPr lang="pl-PL" sz="2400" b="1" dirty="0" smtClean="0"/>
              <a:t>         Prezes Honorowy SITK RP</a:t>
            </a:r>
          </a:p>
          <a:p>
            <a:r>
              <a:rPr lang="pl-PL" sz="2400" b="1" dirty="0" smtClean="0"/>
              <a:t>Członkowie:</a:t>
            </a:r>
          </a:p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Andrzej Gołaszewski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– Prezes Honorowy SITK RP </a:t>
            </a:r>
          </a:p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Janusz Dyduch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- Prezes Honorowy SITK RP </a:t>
            </a:r>
          </a:p>
          <a:p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         oraz </a:t>
            </a:r>
          </a:p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        przedstawiciele 6 Oddziałów:</a:t>
            </a:r>
          </a:p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Poznaniu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– Ernest 2013</a:t>
            </a:r>
          </a:p>
          <a:p>
            <a:pPr algn="ctr"/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Szczecinie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Ernest 2014</a:t>
            </a:r>
          </a:p>
          <a:p>
            <a:pPr algn="ctr"/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Warszawie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– Ernest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2015</a:t>
            </a:r>
          </a:p>
          <a:p>
            <a:pPr algn="ctr"/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Kielcac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h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rnest 2016</a:t>
            </a:r>
          </a:p>
          <a:p>
            <a:pPr algn="ctr"/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Białymstoku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– Ernest 2017,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2018</a:t>
            </a:r>
          </a:p>
          <a:p>
            <a:pPr algn="ctr"/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Krakowie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– Ernest 2019,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2020,2021  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259632" y="0"/>
            <a:ext cx="6912768" cy="792088"/>
          </a:xfrm>
        </p:spPr>
        <p:txBody>
          <a:bodyPr>
            <a:noAutofit/>
          </a:bodyPr>
          <a:lstStyle/>
          <a:p>
            <a:endParaRPr lang="pl-PL" sz="3000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O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ddział: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91680" y="2420888"/>
            <a:ext cx="7128792" cy="183640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SITK w Białymstoku</a:t>
            </a: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156966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 SITK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Białymstoku</a:t>
            </a:r>
            <a:endParaRPr lang="pl-PL" sz="4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07292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6670" y="476672"/>
            <a:ext cx="7607330" cy="417646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C00000"/>
                </a:solidFill>
              </a:rPr>
              <a:t>Ale…</a:t>
            </a: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ponieważ Oddział był już laureatem nagrody Ernest </a:t>
            </a:r>
            <a:b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w latach</a:t>
            </a:r>
            <a:r>
              <a:rPr lang="pl-PL" sz="4000" dirty="0" smtClean="0">
                <a:solidFill>
                  <a:srgbClr val="C00000"/>
                </a:solidFill>
              </a:rPr>
              <a:t> 2017</a:t>
            </a:r>
            <a:r>
              <a:rPr lang="pl-PL" sz="4000" dirty="0">
                <a:solidFill>
                  <a:srgbClr val="C00000"/>
                </a:solidFill>
              </a:rPr>
              <a:t> </a:t>
            </a:r>
            <a:r>
              <a:rPr lang="pl-PL" sz="4000" dirty="0" smtClean="0">
                <a:solidFill>
                  <a:srgbClr val="C00000"/>
                </a:solidFill>
              </a:rPr>
              <a:t>i 2018</a:t>
            </a: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, więc zgodnie z regulaminem otrzymuje nagrodę: 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02131" y="4437112"/>
            <a:ext cx="6840760" cy="1631216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6000" b="1" dirty="0" smtClean="0">
                <a:solidFill>
                  <a:srgbClr val="C00000"/>
                </a:solidFill>
              </a:rPr>
              <a:t>Super Ernest </a:t>
            </a:r>
            <a:endParaRPr lang="pl-PL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sz="4000" b="1" dirty="0" smtClean="0"/>
              <a:t> </a:t>
            </a:r>
            <a:endParaRPr lang="pl-PL" sz="4000" b="1" dirty="0"/>
          </a:p>
        </p:txBody>
      </p:sp>
      <p:sp>
        <p:nvSpPr>
          <p:cNvPr id="9" name="Prostokąt 8"/>
          <p:cNvSpPr/>
          <p:nvPr/>
        </p:nvSpPr>
        <p:spPr>
          <a:xfrm>
            <a:off x="0" y="64886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FFFFFF"/>
                </a:solidFill>
              </a:rPr>
              <a:t>.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46201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2004 -2023</a:t>
            </a:r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Oddziały:</a:t>
            </a:r>
          </a:p>
          <a:p>
            <a:pPr lvl="5"/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– 9, w tym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 </a:t>
            </a:r>
          </a:p>
          <a:p>
            <a:pPr lvl="5"/>
            <a:r>
              <a:rPr lang="pl-PL" sz="2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Ernesty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(2011 i 2022)</a:t>
            </a:r>
          </a:p>
          <a:p>
            <a:pPr lvl="5"/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Białystok – 3, 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tym </a:t>
            </a:r>
            <a:r>
              <a:rPr lang="pl-PL" sz="28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   </a:t>
            </a:r>
          </a:p>
          <a:p>
            <a:pPr lvl="5"/>
            <a:r>
              <a:rPr lang="pl-PL" sz="28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8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  Ernest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2023)</a:t>
            </a:r>
            <a:endParaRPr lang="pl-PL" sz="20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Katowice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Ostrów Wlkp.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Szczecin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Warszawa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Wrocław - 1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20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033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6984776" cy="1152128"/>
          </a:xfrm>
        </p:spPr>
        <p:txBody>
          <a:bodyPr>
            <a:noAutofit/>
          </a:bodyPr>
          <a:lstStyle/>
          <a:p>
            <a:r>
              <a:rPr lang="pl-PL" sz="4500" dirty="0" smtClean="0"/>
              <a:t>Ernest 2023</a:t>
            </a:r>
            <a:br>
              <a:rPr lang="pl-PL" sz="4500" dirty="0" smtClean="0"/>
            </a:br>
            <a:r>
              <a:rPr lang="pl-PL" sz="4500" dirty="0" smtClean="0"/>
              <a:t>za całokształt działalności w SITK</a:t>
            </a:r>
            <a:endParaRPr lang="pl-PL" sz="45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3645024"/>
            <a:ext cx="8892480" cy="78483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5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Decyzja Zarządu Krajowego SITK</a:t>
            </a:r>
            <a:endParaRPr lang="pl-PL" sz="45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13321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6984776" cy="1152128"/>
          </a:xfrm>
        </p:spPr>
        <p:txBody>
          <a:bodyPr>
            <a:noAutofit/>
          </a:bodyPr>
          <a:lstStyle/>
          <a:p>
            <a:r>
              <a:rPr lang="pl-PL" sz="4500" dirty="0" smtClean="0"/>
              <a:t>Ernest 2023</a:t>
            </a:r>
            <a:br>
              <a:rPr lang="pl-PL" sz="4500" dirty="0" smtClean="0"/>
            </a:br>
            <a:r>
              <a:rPr lang="pl-PL" sz="4500" dirty="0" smtClean="0"/>
              <a:t>za całokształt działalności w SITK otrzymuje:</a:t>
            </a:r>
            <a:endParaRPr lang="pl-PL" sz="45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3071" y="3645023"/>
            <a:ext cx="8892480" cy="1215717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5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Antoni Szydło</a:t>
            </a:r>
          </a:p>
          <a:p>
            <a:pPr algn="ctr"/>
            <a:r>
              <a:rPr lang="pl-PL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 we Wrocławiu</a:t>
            </a: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27584" y="764704"/>
            <a:ext cx="7632848" cy="1223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Andrzej Gołaszewski – 2005</a:t>
            </a:r>
          </a:p>
          <a:p>
            <a:pPr lvl="5"/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Antoni </a:t>
            </a:r>
            <a:r>
              <a:rPr lang="pl-PL" sz="1700" b="1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Rosikoń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pl-PL" sz="1700" dirty="0" smtClean="0">
                <a:solidFill>
                  <a:srgbClr val="7030A0"/>
                </a:solidFill>
              </a:rPr>
              <a:t>†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sz="1700" dirty="0" smtClean="0">
                <a:solidFill>
                  <a:srgbClr val="7030A0"/>
                </a:solidFill>
              </a:rPr>
              <a:t> 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- 2006</a:t>
            </a:r>
          </a:p>
          <a:p>
            <a:pPr lvl="5"/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Marian Szeliński (</a:t>
            </a:r>
            <a:r>
              <a:rPr lang="pl-PL" sz="1700" dirty="0" smtClean="0">
                <a:solidFill>
                  <a:srgbClr val="7030A0"/>
                </a:solidFill>
              </a:rPr>
              <a:t>†</a:t>
            </a:r>
            <a:r>
              <a:rPr lang="pl-PL" sz="1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sz="1700" dirty="0" smtClean="0">
                <a:solidFill>
                  <a:srgbClr val="7030A0"/>
                </a:solidFill>
              </a:rPr>
              <a:t> 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- 2007</a:t>
            </a:r>
          </a:p>
          <a:p>
            <a:pPr lvl="5"/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Edward </a:t>
            </a:r>
            <a:r>
              <a:rPr lang="pl-PL" sz="1700" b="1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Szmajdowicz</a:t>
            </a:r>
            <a:r>
              <a:rPr lang="pl-PL" sz="17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pl-PL" sz="1700" dirty="0">
                <a:solidFill>
                  <a:srgbClr val="7030A0"/>
                </a:solidFill>
              </a:rPr>
              <a:t>†</a:t>
            </a:r>
            <a:r>
              <a:rPr lang="pl-PL" sz="1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- 2008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Wiesław Starowicz – 2009</a:t>
            </a:r>
          </a:p>
          <a:p>
            <a:pPr lvl="5"/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Henryk Komorowski (</a:t>
            </a:r>
            <a:r>
              <a:rPr lang="pl-PL" sz="1700" dirty="0" smtClean="0">
                <a:solidFill>
                  <a:srgbClr val="7030A0"/>
                </a:solidFill>
              </a:rPr>
              <a:t>†</a:t>
            </a:r>
            <a:r>
              <a:rPr lang="pl-PL" sz="1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sz="1700" dirty="0" smtClean="0">
                <a:solidFill>
                  <a:srgbClr val="7030A0"/>
                </a:solidFill>
              </a:rPr>
              <a:t> 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2010</a:t>
            </a:r>
          </a:p>
          <a:p>
            <a:pPr lvl="5"/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Andrzej Siemiński (</a:t>
            </a:r>
            <a:r>
              <a:rPr lang="pl-PL" sz="1700" dirty="0" smtClean="0">
                <a:solidFill>
                  <a:srgbClr val="7030A0"/>
                </a:solidFill>
              </a:rPr>
              <a:t>†</a:t>
            </a:r>
            <a:r>
              <a:rPr lang="pl-PL" sz="1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sz="1700" dirty="0" smtClean="0">
                <a:solidFill>
                  <a:srgbClr val="7030A0"/>
                </a:solidFill>
              </a:rPr>
              <a:t> 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2011</a:t>
            </a:r>
          </a:p>
          <a:p>
            <a:pPr lvl="5"/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Mieczysław </a:t>
            </a:r>
            <a:r>
              <a:rPr lang="pl-PL" sz="17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ewandowski </a:t>
            </a:r>
            <a:r>
              <a:rPr lang="pl-PL" sz="1700" b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pl-PL" sz="1700" smtClean="0">
                <a:solidFill>
                  <a:srgbClr val="7030A0"/>
                </a:solidFill>
              </a:rPr>
              <a:t>†</a:t>
            </a:r>
            <a:r>
              <a:rPr lang="pl-PL" sz="17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sz="1700" smtClean="0">
                <a:solidFill>
                  <a:srgbClr val="7030A0"/>
                </a:solidFill>
              </a:rPr>
              <a:t> </a:t>
            </a:r>
            <a:r>
              <a:rPr lang="pl-PL" sz="1700" b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2012 </a:t>
            </a:r>
            <a:endParaRPr lang="pl-PL" sz="1700" b="1" dirty="0" smtClean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Ksawery Krassowski (</a:t>
            </a:r>
            <a:r>
              <a:rPr lang="pl-PL" sz="1700" dirty="0" smtClean="0">
                <a:solidFill>
                  <a:srgbClr val="7030A0"/>
                </a:solidFill>
              </a:rPr>
              <a:t>†</a:t>
            </a:r>
            <a:r>
              <a:rPr lang="pl-PL" sz="1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sz="1700" dirty="0" smtClean="0">
                <a:solidFill>
                  <a:srgbClr val="7030A0"/>
                </a:solidFill>
              </a:rPr>
              <a:t> 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2013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Mariusz </a:t>
            </a:r>
            <a:r>
              <a:rPr lang="pl-PL" sz="17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pl-PL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załkowski</a:t>
            </a:r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2014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Adam Wielądek – 2015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Władysław Rawski – 2016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Kazimierz Gabryś – 2017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Konrad Jabłoński – 2018</a:t>
            </a:r>
          </a:p>
          <a:p>
            <a:pPr lvl="5"/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Stefan Sarna </a:t>
            </a:r>
            <a:r>
              <a:rPr lang="pl-PL" sz="17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pl-PL" sz="1700" dirty="0">
                <a:solidFill>
                  <a:srgbClr val="7030A0"/>
                </a:solidFill>
              </a:rPr>
              <a:t>†</a:t>
            </a:r>
            <a:r>
              <a:rPr lang="pl-PL" sz="1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2019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Zbigniew </a:t>
            </a:r>
            <a:r>
              <a:rPr lang="pl-PL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Łopianecki</a:t>
            </a:r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2020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Janusz Dyduch – 2021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Hanna Kwiatkowska – 2021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Waldemar </a:t>
            </a:r>
            <a:r>
              <a:rPr lang="pl-PL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Fabirkiewicz</a:t>
            </a:r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2022</a:t>
            </a:r>
          </a:p>
          <a:p>
            <a:pPr lvl="5"/>
            <a:r>
              <a:rPr lang="pl-PL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Antoni Szydło - 2023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477784" y="32671"/>
            <a:ext cx="7666216" cy="948057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Ernest</a:t>
            </a:r>
            <a:b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za całokształt w </a:t>
            </a:r>
            <a: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okresie </a:t>
            </a:r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20 </a:t>
            </a:r>
            <a: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lat 2005 </a:t>
            </a:r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-2023</a:t>
            </a:r>
            <a: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080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02500" y="52143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drogownictwa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81742" y="1129361"/>
            <a:ext cx="6462089" cy="35394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/>
              <a:t>Przewodniczący: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</a:t>
            </a:r>
            <a:r>
              <a:rPr lang="pl-PL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Motylewicz</a:t>
            </a:r>
            <a:endParaRPr lang="pl-PL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400" b="1" dirty="0"/>
              <a:t>Wiceprezes  SITK RP</a:t>
            </a:r>
          </a:p>
          <a:p>
            <a:r>
              <a:rPr lang="pl-PL" sz="2400" b="1" dirty="0" smtClean="0"/>
              <a:t>    Członkowie (9):</a:t>
            </a:r>
            <a:endParaRPr lang="pl-PL" sz="2400" dirty="0" smtClean="0"/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Tadeusz Kanas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2013</a:t>
            </a:r>
          </a:p>
          <a:p>
            <a:pPr algn="ctr"/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Anna </a:t>
            </a:r>
            <a:r>
              <a:rPr lang="pl-PL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Gieczewska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2014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Tomasz </a:t>
            </a:r>
            <a:r>
              <a:rPr lang="pl-PL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Siwowski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2015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Janusz Komorowski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2016</a:t>
            </a:r>
          </a:p>
          <a:p>
            <a:pPr algn="ctr"/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Krzysztof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Gleba-Zawadzki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pl-PL" sz="1600" b="1" dirty="0" smtClean="0">
                <a:latin typeface="Arial Black" panose="020B0A04020102020204" pitchFamily="34" charset="0"/>
              </a:rPr>
              <a:t>-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Ernest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2017</a:t>
            </a:r>
          </a:p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Damian Urbanowski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2018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Beata Toporska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2019, 2022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Halina Rogowska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–Ernest 2020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Anna Reszczyk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2021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99592" y="0"/>
            <a:ext cx="8064896" cy="31034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pl-PL" sz="3000" b="1" i="0" u="none" strike="noStrike" kern="1200" cap="none" spc="0" normalizeH="0" baseline="0" noProof="0" dirty="0">
              <a:ln w="6350">
                <a:noFill/>
              </a:ln>
              <a:solidFill>
                <a:srgbClr val="FFFFFF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ern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979712" cy="306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264696" cy="2592288"/>
          </a:xfrm>
        </p:spPr>
        <p:txBody>
          <a:bodyPr>
            <a:normAutofit fontScale="90000"/>
          </a:bodyPr>
          <a:lstStyle/>
          <a:p>
            <a:r>
              <a:rPr lang="pl-PL" sz="8000" b="1">
                <a:solidFill>
                  <a:schemeClr val="bg1">
                    <a:lumMod val="50000"/>
                  </a:schemeClr>
                </a:solidFill>
              </a:rPr>
              <a:t>Ernesty </a:t>
            </a:r>
            <a:r>
              <a:rPr lang="pl-PL" sz="8000" b="1" smtClean="0">
                <a:solidFill>
                  <a:schemeClr val="bg1">
                    <a:lumMod val="50000"/>
                  </a:schemeClr>
                </a:solidFill>
              </a:rPr>
              <a:t>2023</a:t>
            </a:r>
            <a:r>
              <a:rPr lang="pl-PL" sz="8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8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8000" dirty="0" smtClean="0">
                <a:solidFill>
                  <a:schemeClr val="bg1">
                    <a:lumMod val="50000"/>
                  </a:schemeClr>
                </a:solidFill>
              </a:rPr>
              <a:t>rozdane</a:t>
            </a:r>
            <a:endParaRPr lang="pl-PL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pl-PL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GRATULUJEMY!!!</a:t>
            </a:r>
            <a:endParaRPr lang="pl-PL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52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drogownictwa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2924944"/>
            <a:ext cx="7992888" cy="3185487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pl-PL" b="1" dirty="0" smtClean="0">
              <a:solidFill>
                <a:srgbClr val="002676"/>
              </a:solidFill>
            </a:endParaRPr>
          </a:p>
          <a:p>
            <a:pPr algn="ctr"/>
            <a:endParaRPr lang="pl-PL" b="1" dirty="0" smtClean="0">
              <a:solidFill>
                <a:srgbClr val="002676"/>
              </a:solidFill>
            </a:endParaRPr>
          </a:p>
          <a:p>
            <a:pPr lvl="0"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 Gleba-Zawadzki- </a:t>
            </a:r>
            <a:r>
              <a:rPr lang="pl-PL" b="1" dirty="0" smtClean="0">
                <a:solidFill>
                  <a:srgbClr val="002676"/>
                </a:solidFill>
              </a:rPr>
              <a:t>Oddział SITK w Białymstoku</a:t>
            </a:r>
          </a:p>
          <a:p>
            <a:pPr lvl="0" algn="ctr"/>
            <a:endParaRPr lang="pl-PL" b="1" dirty="0" smtClean="0">
              <a:solidFill>
                <a:srgbClr val="002676"/>
              </a:solidFill>
            </a:endParaRPr>
          </a:p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Jakubiak- </a:t>
            </a:r>
            <a:r>
              <a:rPr lang="pl-PL" b="1" dirty="0">
                <a:solidFill>
                  <a:srgbClr val="002676"/>
                </a:solidFill>
              </a:rPr>
              <a:t>Oddział SITK w </a:t>
            </a:r>
            <a:r>
              <a:rPr lang="pl-PL" b="1" dirty="0" smtClean="0">
                <a:solidFill>
                  <a:srgbClr val="002676"/>
                </a:solidFill>
              </a:rPr>
              <a:t>Krakowie</a:t>
            </a:r>
            <a:endParaRPr lang="pl-PL" b="1" dirty="0">
              <a:solidFill>
                <a:srgbClr val="002676"/>
              </a:solidFill>
            </a:endParaRPr>
          </a:p>
          <a:p>
            <a:pPr lvl="0" algn="ctr"/>
            <a:endParaRPr lang="pl-PL" b="1" dirty="0">
              <a:solidFill>
                <a:srgbClr val="002676"/>
              </a:solidFill>
            </a:endParaRP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35452" y="3188567"/>
            <a:ext cx="7668996" cy="375487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 </a:t>
            </a:r>
            <a:r>
              <a:rPr lang="pl-PL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Gleba-Zawadzki</a:t>
            </a:r>
          </a:p>
          <a:p>
            <a:pPr lvl="0" algn="ctr"/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 SITK </a:t>
            </a:r>
            <a:b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</a:t>
            </a:r>
            <a:r>
              <a:rPr lang="pl-PL" sz="4000" b="1" dirty="0">
                <a:solidFill>
                  <a:srgbClr val="002676"/>
                </a:solidFill>
              </a:rPr>
              <a:t>Białymstoku</a:t>
            </a: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2004 -2023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Drogowcy z Oddziałów:</a:t>
            </a:r>
          </a:p>
          <a:p>
            <a:pPr algn="ctr"/>
            <a:endParaRPr lang="pl-PL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  <a:p>
            <a:pPr lvl="5"/>
            <a:r>
              <a:rPr lang="pl-PL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Białystok - 3</a:t>
            </a: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Koszalin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3 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 - 2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- 2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Katowice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Lublin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Ostrów Wlkp.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Słupsk - 1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20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258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304698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Działacz Roku 2023 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kolejnictwa</a:t>
            </a:r>
            <a:endParaRPr lang="pl-PL" sz="4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854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44718" y="40466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kolejnictwa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68654" y="1533465"/>
            <a:ext cx="7776864" cy="3785652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Przewodniczący</a:t>
            </a:r>
            <a:r>
              <a:rPr lang="pl-PL" sz="2400" b="1" dirty="0" smtClean="0">
                <a:solidFill>
                  <a:srgbClr val="002060"/>
                </a:solidFill>
              </a:rPr>
              <a:t>: 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Grzegorz Łukasik</a:t>
            </a:r>
          </a:p>
          <a:p>
            <a:pPr algn="ctr"/>
            <a:r>
              <a:rPr lang="pl-PL" sz="2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pl-PL" sz="2400" b="1" dirty="0"/>
              <a:t>Wiceprezes  SITK RP</a:t>
            </a:r>
          </a:p>
          <a:p>
            <a:r>
              <a:rPr lang="pl-PL" sz="2400" b="1" dirty="0" smtClean="0">
                <a:solidFill>
                  <a:srgbClr val="002060"/>
                </a:solidFill>
              </a:rPr>
              <a:t>   Członkowie (8)</a:t>
            </a:r>
            <a:r>
              <a:rPr lang="pl-PL" sz="22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Bogdan </a:t>
            </a:r>
            <a:r>
              <a:rPr lang="pl-PL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Bresch</a:t>
            </a:r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pl-PL" sz="1600" dirty="0">
                <a:solidFill>
                  <a:srgbClr val="7030A0"/>
                </a:solidFill>
              </a:rPr>
              <a:t>†)</a:t>
            </a:r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 smtClean="0">
                <a:solidFill>
                  <a:srgbClr val="7030A0"/>
                </a:solidFill>
              </a:rPr>
              <a:t>– Ernest 2013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Bogdan </a:t>
            </a:r>
            <a:r>
              <a:rPr lang="pl-PL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Kubl</a:t>
            </a:r>
            <a:r>
              <a:rPr lang="pl-PL" sz="1600" b="1" dirty="0" err="1" smtClean="0">
                <a:solidFill>
                  <a:srgbClr val="002060"/>
                </a:solidFill>
              </a:rPr>
              <a:t>in</a:t>
            </a:r>
            <a:r>
              <a:rPr lang="pl-PL" sz="1600" b="1" dirty="0" smtClean="0">
                <a:solidFill>
                  <a:srgbClr val="002060"/>
                </a:solidFill>
              </a:rPr>
              <a:t> – Ernest 2014</a:t>
            </a:r>
          </a:p>
          <a:p>
            <a:pPr algn="ctr"/>
            <a:r>
              <a:rPr lang="pl-PL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Mieczysław </a:t>
            </a:r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Cieszyński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pl-PL" sz="1600" dirty="0">
                <a:solidFill>
                  <a:srgbClr val="7030A0"/>
                </a:solidFill>
              </a:rPr>
              <a:t>†)</a:t>
            </a:r>
            <a:r>
              <a:rPr lang="pl-PL" sz="1600" b="1" dirty="0" smtClean="0">
                <a:solidFill>
                  <a:srgbClr val="7030A0"/>
                </a:solidFill>
              </a:rPr>
              <a:t>– Ernest 2015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Błeszyński – Ernest 2016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Konrad </a:t>
            </a:r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Gawłowski </a:t>
            </a:r>
            <a:r>
              <a:rPr lang="pl-PL" sz="1600" dirty="0" smtClean="0">
                <a:solidFill>
                  <a:srgbClr val="002060"/>
                </a:solidFill>
              </a:rPr>
              <a:t>- </a:t>
            </a:r>
            <a:r>
              <a:rPr lang="pl-PL" sz="1600" b="1" dirty="0">
                <a:solidFill>
                  <a:srgbClr val="002060"/>
                </a:solidFill>
              </a:rPr>
              <a:t>Ernest </a:t>
            </a:r>
            <a:r>
              <a:rPr lang="pl-PL" sz="1600" b="1" dirty="0" smtClean="0">
                <a:solidFill>
                  <a:srgbClr val="002060"/>
                </a:solidFill>
              </a:rPr>
              <a:t>2017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Rybak </a:t>
            </a:r>
            <a:r>
              <a:rPr lang="pl-PL" sz="1600" b="1" dirty="0" smtClean="0">
                <a:solidFill>
                  <a:srgbClr val="002060"/>
                </a:solidFill>
              </a:rPr>
              <a:t>– Ernest 2018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Zbigniew Marzec </a:t>
            </a:r>
            <a:r>
              <a:rPr lang="pl-PL" sz="1600" b="1" dirty="0" smtClean="0">
                <a:solidFill>
                  <a:srgbClr val="002060"/>
                </a:solidFill>
              </a:rPr>
              <a:t>– Ernest 2019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Sebastian Motyl </a:t>
            </a:r>
            <a:r>
              <a:rPr lang="pl-PL" sz="1600" b="1" dirty="0" smtClean="0">
                <a:solidFill>
                  <a:srgbClr val="002060"/>
                </a:solidFill>
              </a:rPr>
              <a:t>– Ernest 2020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Józefa </a:t>
            </a:r>
            <a:r>
              <a:rPr lang="pl-P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ajerczak  </a:t>
            </a:r>
            <a:r>
              <a:rPr lang="pl-PL" sz="1600" b="1" dirty="0" smtClean="0">
                <a:solidFill>
                  <a:srgbClr val="002060"/>
                </a:solidFill>
              </a:rPr>
              <a:t>- Ernest 2021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</a:rPr>
              <a:t>Edward </a:t>
            </a:r>
            <a:r>
              <a:rPr lang="pl-PL" sz="1600" b="1" dirty="0" err="1" smtClean="0">
                <a:solidFill>
                  <a:srgbClr val="002060"/>
                </a:solidFill>
              </a:rPr>
              <a:t>Kasierski</a:t>
            </a:r>
            <a:r>
              <a:rPr lang="pl-PL" sz="1600" b="1" dirty="0" smtClean="0">
                <a:solidFill>
                  <a:srgbClr val="002060"/>
                </a:solidFill>
              </a:rPr>
              <a:t> – Ernest 2022 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259632" y="0"/>
            <a:ext cx="7488832" cy="792088"/>
          </a:xfrm>
        </p:spPr>
        <p:txBody>
          <a:bodyPr>
            <a:noAutofit/>
          </a:bodyPr>
          <a:lstStyle/>
          <a:p>
            <a:endParaRPr lang="pl-PL" sz="3000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432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Niestandardowy 3">
      <a:dk1>
        <a:srgbClr val="6294FF"/>
      </a:dk1>
      <a:lt1>
        <a:srgbClr val="002676"/>
      </a:lt1>
      <a:dk2>
        <a:srgbClr val="AAC5FF"/>
      </a:dk2>
      <a:lt2>
        <a:srgbClr val="0C489E"/>
      </a:lt2>
      <a:accent1>
        <a:srgbClr val="A2E3FE"/>
      </a:accent1>
      <a:accent2>
        <a:srgbClr val="1160D3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4328</TotalTime>
  <Words>1126</Words>
  <Application>Microsoft Office PowerPoint</Application>
  <PresentationFormat>Pokaz na ekranie (4:3)</PresentationFormat>
  <Paragraphs>395</Paragraphs>
  <Slides>40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Wierzchołek</vt:lpstr>
      <vt:lpstr>Ernesty 2023</vt:lpstr>
      <vt:lpstr>Kapituła nagród Ernest:</vt:lpstr>
      <vt:lpstr>KATEGORIA</vt:lpstr>
      <vt:lpstr>Prezentacja programu PowerPoint</vt:lpstr>
      <vt:lpstr>Nominowani w kategorii:</vt:lpstr>
      <vt:lpstr>Laureatem nagrody jest:</vt:lpstr>
      <vt:lpstr>Nagrody w okresie 20 lat:</vt:lpstr>
      <vt:lpstr>KATEGORIA</vt:lpstr>
      <vt:lpstr>Prezentacja programu PowerPoint</vt:lpstr>
      <vt:lpstr>Nominowani w kategorii:</vt:lpstr>
      <vt:lpstr>Laureatem nagrody jest:</vt:lpstr>
      <vt:lpstr>Nagrody w okresie 20 lat:</vt:lpstr>
      <vt:lpstr>KATEGORIA</vt:lpstr>
      <vt:lpstr>Prezentacja programu PowerPoint</vt:lpstr>
      <vt:lpstr>Nominowani w kategorii:</vt:lpstr>
      <vt:lpstr>Laureatem nagrody jest:</vt:lpstr>
      <vt:lpstr>Nagrody w okresie 20 lat:</vt:lpstr>
      <vt:lpstr>KATEGORIA</vt:lpstr>
      <vt:lpstr>Prezentacja programu PowerPoint</vt:lpstr>
      <vt:lpstr>Prezentacja programu PowerPoint</vt:lpstr>
      <vt:lpstr>Nominowani w kategorii:</vt:lpstr>
      <vt:lpstr>Laureatem nagrody jest:</vt:lpstr>
      <vt:lpstr>Ale… ponieważ Koło było już laureatem nagrody Ernest  w latach 2015 i 2022, więc zgodnie z regulaminem otrzymuje nagrodę:    </vt:lpstr>
      <vt:lpstr>Nagrody w okresie 20 lat:</vt:lpstr>
      <vt:lpstr>KATEGORIA</vt:lpstr>
      <vt:lpstr>Prezentacja programu PowerPoint</vt:lpstr>
      <vt:lpstr>Nominowani w kategorii:</vt:lpstr>
      <vt:lpstr>Laureatem nagrody jest:</vt:lpstr>
      <vt:lpstr>Ale… ponieważ Klub był już laureatem nagrody Ernest  w latach 2015 i 2019, więc zgodnie z regulaminem otrzymuje nagrodę:    </vt:lpstr>
      <vt:lpstr>Nagrody w okresie 20 lat:</vt:lpstr>
      <vt:lpstr>KATEGORIA</vt:lpstr>
      <vt:lpstr>Prezentacja programu PowerPoint</vt:lpstr>
      <vt:lpstr>Nominowani w kategorii:</vt:lpstr>
      <vt:lpstr>Laureatem nagrody jest:</vt:lpstr>
      <vt:lpstr>Ale… ponieważ Oddział był już laureatem nagrody Ernest  w latach 2017 i 2018, więc zgodnie z regulaminem otrzymuje nagrodę:    </vt:lpstr>
      <vt:lpstr>Nagrody w okresie 20 lat:</vt:lpstr>
      <vt:lpstr>Ernest 2023 za całokształt działalności w SITK</vt:lpstr>
      <vt:lpstr>Ernest 2023 za całokształt działalności w SITK otrzymuje:</vt:lpstr>
      <vt:lpstr>  Nagrody Ernest za całokształt w okresie 20 lat 2005 -2023 </vt:lpstr>
      <vt:lpstr>Ernesty 2023 rozdane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Ernesty 2011</dc:title>
  <dc:creator>Sabinka</dc:creator>
  <cp:lastModifiedBy>Admin</cp:lastModifiedBy>
  <cp:revision>235</cp:revision>
  <dcterms:created xsi:type="dcterms:W3CDTF">2012-05-29T22:06:06Z</dcterms:created>
  <dcterms:modified xsi:type="dcterms:W3CDTF">2024-06-17T17:44:57Z</dcterms:modified>
</cp:coreProperties>
</file>