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256" r:id="rId2"/>
    <p:sldId id="300" r:id="rId3"/>
    <p:sldId id="267" r:id="rId4"/>
    <p:sldId id="268" r:id="rId5"/>
    <p:sldId id="269" r:id="rId6"/>
    <p:sldId id="270" r:id="rId7"/>
    <p:sldId id="312" r:id="rId8"/>
    <p:sldId id="302" r:id="rId9"/>
    <p:sldId id="303" r:id="rId10"/>
    <p:sldId id="304" r:id="rId11"/>
    <p:sldId id="305" r:id="rId12"/>
    <p:sldId id="313" r:id="rId13"/>
    <p:sldId id="273" r:id="rId14"/>
    <p:sldId id="274" r:id="rId15"/>
    <p:sldId id="275" r:id="rId16"/>
    <p:sldId id="276" r:id="rId17"/>
    <p:sldId id="314" r:id="rId18"/>
    <p:sldId id="278" r:id="rId19"/>
    <p:sldId id="279" r:id="rId20"/>
    <p:sldId id="306" r:id="rId21"/>
    <p:sldId id="280" r:id="rId22"/>
    <p:sldId id="308" r:id="rId23"/>
    <p:sldId id="315" r:id="rId24"/>
    <p:sldId id="283" r:id="rId25"/>
    <p:sldId id="284" r:id="rId26"/>
    <p:sldId id="285" r:id="rId27"/>
    <p:sldId id="311" r:id="rId28"/>
    <p:sldId id="320" r:id="rId29"/>
    <p:sldId id="316" r:id="rId30"/>
    <p:sldId id="288" r:id="rId31"/>
    <p:sldId id="289" r:id="rId32"/>
    <p:sldId id="290" r:id="rId33"/>
    <p:sldId id="309" r:id="rId34"/>
    <p:sldId id="321" r:id="rId35"/>
    <p:sldId id="317" r:id="rId36"/>
    <p:sldId id="297" r:id="rId37"/>
    <p:sldId id="294" r:id="rId38"/>
    <p:sldId id="318" r:id="rId39"/>
    <p:sldId id="296" r:id="rId4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00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F9654-18D4-475E-91D1-DD7B04098F24}" type="datetimeFigureOut">
              <a:rPr lang="pl-PL" smtClean="0"/>
              <a:t>2023-06-11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2C05A-CF95-4265-ABD9-3FE9D3CE1E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113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C05A-CF95-4265-ABD9-3FE9D3CE1E29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695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C05A-CF95-4265-ABD9-3FE9D3CE1E29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3448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C05A-CF95-4265-ABD9-3FE9D3CE1E29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344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ECC-FB47-40DB-8B10-4398E2A67F0E}" type="datetimeFigureOut">
              <a:rPr lang="pl-PL" smtClean="0"/>
              <a:pPr/>
              <a:t>2023-06-11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9295-632A-4255-84A9-6773785EAE1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ECC-FB47-40DB-8B10-4398E2A67F0E}" type="datetimeFigureOut">
              <a:rPr lang="pl-PL" smtClean="0"/>
              <a:pPr/>
              <a:t>2023-06-11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9295-632A-4255-84A9-6773785EAE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ECC-FB47-40DB-8B10-4398E2A67F0E}" type="datetimeFigureOut">
              <a:rPr lang="pl-PL" smtClean="0"/>
              <a:pPr/>
              <a:t>2023-06-11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9295-632A-4255-84A9-6773785EAE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ECC-FB47-40DB-8B10-4398E2A67F0E}" type="datetimeFigureOut">
              <a:rPr lang="pl-PL" smtClean="0"/>
              <a:pPr/>
              <a:t>2023-06-11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9295-632A-4255-84A9-6773785EAE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ECC-FB47-40DB-8B10-4398E2A67F0E}" type="datetimeFigureOut">
              <a:rPr lang="pl-PL" smtClean="0"/>
              <a:pPr/>
              <a:t>2023-06-11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05B9295-632A-4255-84A9-6773785EAE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ECC-FB47-40DB-8B10-4398E2A67F0E}" type="datetimeFigureOut">
              <a:rPr lang="pl-PL" smtClean="0"/>
              <a:pPr/>
              <a:t>2023-06-11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9295-632A-4255-84A9-6773785EAE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ECC-FB47-40DB-8B10-4398E2A67F0E}" type="datetimeFigureOut">
              <a:rPr lang="pl-PL" smtClean="0"/>
              <a:pPr/>
              <a:t>2023-06-11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9295-632A-4255-84A9-6773785EAE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ECC-FB47-40DB-8B10-4398E2A67F0E}" type="datetimeFigureOut">
              <a:rPr lang="pl-PL" smtClean="0"/>
              <a:pPr/>
              <a:t>2023-06-11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9295-632A-4255-84A9-6773785EAE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ECC-FB47-40DB-8B10-4398E2A67F0E}" type="datetimeFigureOut">
              <a:rPr lang="pl-PL" smtClean="0"/>
              <a:pPr/>
              <a:t>2023-06-11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9295-632A-4255-84A9-6773785EAE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ECC-FB47-40DB-8B10-4398E2A67F0E}" type="datetimeFigureOut">
              <a:rPr lang="pl-PL" smtClean="0"/>
              <a:pPr/>
              <a:t>2023-06-11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9295-632A-4255-84A9-6773785EAE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ECC-FB47-40DB-8B10-4398E2A67F0E}" type="datetimeFigureOut">
              <a:rPr lang="pl-PL" smtClean="0"/>
              <a:pPr/>
              <a:t>2023-06-11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9295-632A-4255-84A9-6773785EAE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A6FECC-FB47-40DB-8B10-4398E2A67F0E}" type="datetimeFigureOut">
              <a:rPr lang="pl-PL" smtClean="0"/>
              <a:pPr/>
              <a:t>2023-06-11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5B9295-632A-4255-84A9-6773785EAE1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zoom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ern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1979712" cy="306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03648" y="1700808"/>
            <a:ext cx="6264696" cy="2592288"/>
          </a:xfrm>
        </p:spPr>
        <p:txBody>
          <a:bodyPr>
            <a:normAutofit/>
          </a:bodyPr>
          <a:lstStyle/>
          <a:p>
            <a:r>
              <a:rPr lang="pl-PL" sz="8000" b="1" dirty="0">
                <a:solidFill>
                  <a:schemeClr val="bg1">
                    <a:lumMod val="50000"/>
                  </a:schemeClr>
                </a:solidFill>
              </a:rPr>
              <a:t>Ernesty </a:t>
            </a:r>
            <a:r>
              <a:rPr lang="pl-PL" sz="8000" b="1" dirty="0" smtClean="0">
                <a:solidFill>
                  <a:schemeClr val="bg1">
                    <a:lumMod val="50000"/>
                  </a:schemeClr>
                </a:solidFill>
              </a:rPr>
              <a:t>2022</a:t>
            </a:r>
            <a:endParaRPr lang="pl-PL" sz="8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/>
          <a:p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Nagrody Stowarzyszenia Inżynierów </a:t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Techników Komunikacji RP</a:t>
            </a:r>
          </a:p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raz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Opracowanie: Wiesław Starowicz  </a:t>
            </a:r>
            <a:endParaRPr lang="pl-PL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dmin\Desktop\SITK-Logo now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91" y="-21080"/>
            <a:ext cx="1772408" cy="172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</a:t>
            </a:r>
            <a:r>
              <a:rPr lang="pl-PL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 dziedzinie kolejnictwa</a:t>
            </a:r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67544" y="2708920"/>
            <a:ext cx="7848872" cy="3877985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>
              <a:spcAft>
                <a:spcPts val="600"/>
              </a:spcAft>
            </a:pPr>
            <a:endParaRPr lang="pl-P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endParaRPr lang="pl-PL" sz="2800" dirty="0" smtClean="0"/>
          </a:p>
          <a:p>
            <a:pPr algn="ctr">
              <a:spcAft>
                <a:spcPts val="600"/>
              </a:spcAft>
            </a:pPr>
            <a:r>
              <a:rPr lang="pl-PL" sz="2800" b="1" dirty="0" smtClean="0"/>
              <a:t>Kazimierz Mazur - </a:t>
            </a:r>
            <a:r>
              <a:rPr lang="pl-PL" b="1" dirty="0">
                <a:solidFill>
                  <a:srgbClr val="002676"/>
                </a:solidFill>
              </a:rPr>
              <a:t>Oddział  SITK w </a:t>
            </a:r>
            <a:r>
              <a:rPr lang="pl-PL" b="1" dirty="0" smtClean="0">
                <a:solidFill>
                  <a:srgbClr val="002676"/>
                </a:solidFill>
              </a:rPr>
              <a:t>Krakowie</a:t>
            </a:r>
          </a:p>
          <a:p>
            <a:pPr algn="ctr">
              <a:spcAft>
                <a:spcPts val="600"/>
              </a:spcAft>
            </a:pPr>
            <a:r>
              <a:rPr lang="pl-PL" sz="2800" b="1" dirty="0" smtClean="0"/>
              <a:t>Edward </a:t>
            </a:r>
            <a:r>
              <a:rPr lang="pl-PL" sz="2800" b="1" dirty="0" err="1"/>
              <a:t>K</a:t>
            </a:r>
            <a:r>
              <a:rPr lang="pl-PL" sz="2800" b="1" dirty="0" err="1" smtClean="0"/>
              <a:t>asierski</a:t>
            </a:r>
            <a:r>
              <a:rPr lang="pl-PL" sz="2800" b="1" dirty="0" smtClean="0"/>
              <a:t> - </a:t>
            </a:r>
            <a:r>
              <a:rPr lang="pl-PL" b="1" dirty="0" smtClean="0">
                <a:solidFill>
                  <a:srgbClr val="002676"/>
                </a:solidFill>
              </a:rPr>
              <a:t>Oddział  </a:t>
            </a:r>
            <a:r>
              <a:rPr lang="pl-PL" b="1" dirty="0">
                <a:solidFill>
                  <a:srgbClr val="002676"/>
                </a:solidFill>
              </a:rPr>
              <a:t>SITK w </a:t>
            </a:r>
            <a:r>
              <a:rPr lang="pl-PL" b="1" dirty="0" smtClean="0">
                <a:solidFill>
                  <a:srgbClr val="002676"/>
                </a:solidFill>
              </a:rPr>
              <a:t>Słupsku</a:t>
            </a:r>
            <a:endParaRPr lang="pl-PL" b="1" dirty="0">
              <a:solidFill>
                <a:srgbClr val="002676"/>
              </a:solidFill>
            </a:endParaRPr>
          </a:p>
          <a:p>
            <a:pPr algn="ctr">
              <a:spcAft>
                <a:spcPts val="600"/>
              </a:spcAft>
            </a:pPr>
            <a:endParaRPr lang="pl-PL" b="1" dirty="0">
              <a:solidFill>
                <a:srgbClr val="002676"/>
              </a:solidFill>
            </a:endParaRPr>
          </a:p>
          <a:p>
            <a:pPr algn="ctr">
              <a:spcAft>
                <a:spcPts val="600"/>
              </a:spcAft>
            </a:pPr>
            <a:endParaRPr lang="pl-PL" b="1" dirty="0" smtClean="0">
              <a:solidFill>
                <a:srgbClr val="002676"/>
              </a:solidFill>
            </a:endParaRPr>
          </a:p>
          <a:p>
            <a:pPr lvl="0" algn="ctr">
              <a:spcAft>
                <a:spcPts val="600"/>
              </a:spcAft>
            </a:pPr>
            <a:endParaRPr lang="pl-PL" b="1" dirty="0">
              <a:solidFill>
                <a:srgbClr val="002676"/>
              </a:solidFill>
            </a:endParaRPr>
          </a:p>
          <a:p>
            <a:pPr lvl="0" algn="ctr">
              <a:spcAft>
                <a:spcPts val="600"/>
              </a:spcAft>
            </a:pPr>
            <a:endParaRPr lang="pl-PL" b="1" dirty="0">
              <a:solidFill>
                <a:srgbClr val="002676"/>
              </a:solidFill>
            </a:endParaRPr>
          </a:p>
          <a:p>
            <a:endParaRPr lang="pl-PL" dirty="0"/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264696" cy="792088"/>
          </a:xfrm>
        </p:spPr>
        <p:txBody>
          <a:bodyPr>
            <a:noAutofit/>
          </a:bodyPr>
          <a:lstStyle/>
          <a:p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Nominowani w kategorii:</a:t>
            </a:r>
            <a:endParaRPr lang="pl-PL" sz="35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83197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Obraz 7" descr="ern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24744"/>
            <a:ext cx="3579719" cy="554053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336704" cy="1152128"/>
          </a:xfrm>
        </p:spPr>
        <p:txBody>
          <a:bodyPr>
            <a:normAutofit fontScale="90000"/>
          </a:bodyPr>
          <a:lstStyle/>
          <a:p>
            <a:r>
              <a:rPr lang="pl-PL" sz="6600" dirty="0" smtClean="0"/>
              <a:t>Laureatem nagrody jest:</a:t>
            </a:r>
            <a:endParaRPr lang="pl-PL" sz="6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67544" y="3068960"/>
            <a:ext cx="8568952" cy="1723549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lvl="0" algn="ctr">
              <a:spcAft>
                <a:spcPts val="600"/>
              </a:spcAft>
            </a:pPr>
            <a:r>
              <a:rPr lang="pl-PL" sz="6600" dirty="0">
                <a:solidFill>
                  <a:srgbClr val="C00000"/>
                </a:solidFill>
              </a:rPr>
              <a:t>Edward </a:t>
            </a:r>
            <a:r>
              <a:rPr lang="pl-PL" sz="6600" dirty="0" err="1">
                <a:solidFill>
                  <a:srgbClr val="C00000"/>
                </a:solidFill>
              </a:rPr>
              <a:t>Kasierski</a:t>
            </a:r>
            <a:r>
              <a:rPr lang="pl-PL" sz="6600" dirty="0">
                <a:solidFill>
                  <a:srgbClr val="C00000"/>
                </a:solidFill>
              </a:rPr>
              <a:t> </a:t>
            </a:r>
            <a:r>
              <a:rPr lang="pl-PL" sz="4000" b="1" dirty="0" smtClean="0">
                <a:solidFill>
                  <a:srgbClr val="002676"/>
                </a:solidFill>
              </a:rPr>
              <a:t>Oddział  SITK w Słupsku</a:t>
            </a:r>
            <a:endParaRPr lang="pl-PL" sz="4000" b="1" dirty="0">
              <a:solidFill>
                <a:srgbClr val="002676"/>
              </a:solidFill>
            </a:endParaRPr>
          </a:p>
        </p:txBody>
      </p:sp>
      <p:pic>
        <p:nvPicPr>
          <p:cNvPr id="9" name="Picture 2" descr="C:\Users\Admin\Desktop\SITK-Logo now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502584"/>
      </p:ext>
    </p:extLst>
  </p:cSld>
  <p:clrMapOvr>
    <a:masterClrMapping/>
  </p:clrMapOvr>
  <p:transition spd="med">
    <p:zoom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1172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2004 -2022</a:t>
            </a:r>
          </a:p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Kolejarze z Oddziałów:</a:t>
            </a:r>
          </a:p>
          <a:p>
            <a:pPr algn="ctr"/>
            <a:endParaRPr lang="pl-PL" sz="20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r>
              <a:rPr lang="pl-PL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Kraków – </a:t>
            </a:r>
            <a:r>
              <a:rPr lang="pl-PL" sz="2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  <a:r>
              <a:rPr lang="pl-PL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lvl="5"/>
            <a:r>
              <a:rPr lang="pl-PL" sz="2800" b="1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r>
              <a:rPr lang="pl-PL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zęstochowa - 2</a:t>
            </a:r>
          </a:p>
          <a:p>
            <a:pPr lvl="5"/>
            <a:r>
              <a:rPr lang="pl-PL" sz="2800" b="1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pl-PL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zczecin  - 2</a:t>
            </a:r>
          </a:p>
          <a:p>
            <a:pPr lvl="5"/>
            <a:r>
              <a:rPr lang="pl-PL" sz="2800" b="1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Słupsk – 2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Kielce - 1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Katowice - 1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Poznań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Rzeszów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Warszawa - 1</a:t>
            </a:r>
          </a:p>
          <a:p>
            <a:pPr lvl="5"/>
            <a:endParaRPr lang="pl-PL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endParaRPr lang="pl-PL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264696" cy="792088"/>
          </a:xfrm>
        </p:spPr>
        <p:txBody>
          <a:bodyPr>
            <a:noAutofit/>
          </a:bodyPr>
          <a:lstStyle/>
          <a:p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Nagrody w okresie 19 lat:</a:t>
            </a:r>
            <a:endParaRPr lang="pl-PL" sz="35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86974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336704" cy="1152128"/>
          </a:xfrm>
        </p:spPr>
        <p:txBody>
          <a:bodyPr>
            <a:normAutofit/>
          </a:bodyPr>
          <a:lstStyle/>
          <a:p>
            <a:r>
              <a:rPr lang="pl-PL" sz="6600" dirty="0" smtClean="0"/>
              <a:t>KATEGORIA</a:t>
            </a:r>
            <a:endParaRPr lang="pl-PL" sz="6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87624" y="3068960"/>
            <a:ext cx="7272808" cy="3046988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l-PL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Działacz Roku 2022</a:t>
            </a:r>
          </a:p>
          <a:p>
            <a:pPr algn="ctr"/>
            <a:r>
              <a:rPr lang="pl-PL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 dziedzinie </a:t>
            </a:r>
          </a:p>
          <a:p>
            <a:pPr algn="ctr"/>
            <a:r>
              <a:rPr lang="pl-PL" sz="4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transportu</a:t>
            </a:r>
            <a:endParaRPr lang="pl-PL" sz="48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229361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w dziedzinie </a:t>
            </a:r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transportu – Zespół branżowy</a:t>
            </a:r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900416" y="1274179"/>
            <a:ext cx="6696744" cy="3939540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pl-PL" sz="2400" b="1" dirty="0"/>
              <a:t>Przewodniczący: </a:t>
            </a:r>
            <a:endParaRPr lang="pl-PL" sz="2400" b="1" dirty="0" smtClean="0"/>
          </a:p>
          <a:p>
            <a:pPr algn="ctr"/>
            <a:r>
              <a:rPr lang="pl-PL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Mariusz </a:t>
            </a:r>
            <a:r>
              <a:rPr lang="pl-PL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pl-PL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załkowski</a:t>
            </a:r>
            <a:endParaRPr lang="pl-PL" sz="28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pl-PL" sz="2400" b="1" dirty="0" smtClean="0"/>
              <a:t>Wiceprezes  SITK RP</a:t>
            </a:r>
          </a:p>
          <a:p>
            <a:r>
              <a:rPr lang="pl-PL" sz="2400" b="1" dirty="0" smtClean="0"/>
              <a:t>  Członkowie (7):</a:t>
            </a:r>
            <a:endParaRPr lang="pl-PL" sz="2400" dirty="0" smtClean="0"/>
          </a:p>
          <a:p>
            <a:pPr algn="ctr"/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Grzegorz </a:t>
            </a:r>
            <a:r>
              <a:rPr lang="pl-PL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Sapoń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– Ernest 2012</a:t>
            </a:r>
          </a:p>
          <a:p>
            <a:pPr algn="ctr"/>
            <a:r>
              <a:rPr lang="pl-PL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Andrzej </a:t>
            </a:r>
            <a:r>
              <a:rPr lang="pl-PL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Szarata</a:t>
            </a:r>
            <a:r>
              <a:rPr lang="pl-PL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– Ernest 2013, 2014</a:t>
            </a:r>
          </a:p>
          <a:p>
            <a:pPr algn="ctr"/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Tomasz Kulpa 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– Ernest 2015</a:t>
            </a:r>
          </a:p>
          <a:p>
            <a:pPr algn="ctr"/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Grzegorz </a:t>
            </a:r>
            <a:r>
              <a:rPr lang="pl-PL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Dyrkacz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– Ernest 2016, 2019, 2021</a:t>
            </a:r>
          </a:p>
          <a:p>
            <a:pPr algn="ctr"/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Krystian Pietrzak 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Ernest 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2017</a:t>
            </a:r>
          </a:p>
          <a:p>
            <a:pPr algn="ctr"/>
            <a:r>
              <a:rPr lang="pl-PL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Sabina Puławska-</a:t>
            </a:r>
            <a:r>
              <a:rPr lang="pl-PL" sz="1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Obiedowska</a:t>
            </a:r>
            <a:r>
              <a:rPr lang="pl-PL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Ernest 2018</a:t>
            </a:r>
          </a:p>
          <a:p>
            <a:pPr algn="ctr"/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Krzysztof Francuz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– Ernest 2020</a:t>
            </a:r>
          </a:p>
          <a:p>
            <a:pPr algn="ctr"/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pl-PL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264696" cy="792088"/>
          </a:xfrm>
        </p:spPr>
        <p:txBody>
          <a:bodyPr>
            <a:noAutofit/>
          </a:bodyPr>
          <a:lstStyle/>
          <a:p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Nominowani w kategorii:</a:t>
            </a:r>
            <a:endParaRPr lang="pl-PL" sz="35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835696" y="908720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w dziedzinie </a:t>
            </a:r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transportu</a:t>
            </a:r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95536" y="2393816"/>
            <a:ext cx="8352928" cy="6565900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>
              <a:spcAft>
                <a:spcPts val="600"/>
              </a:spcAft>
            </a:pPr>
            <a:endParaRPr lang="pl-P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1000"/>
              </a:spcAft>
            </a:pPr>
            <a:endParaRPr lang="pl-PL" sz="2800" b="1" dirty="0" smtClean="0"/>
          </a:p>
          <a:p>
            <a:pPr algn="ctr">
              <a:spcAft>
                <a:spcPts val="1000"/>
              </a:spcAft>
            </a:pPr>
            <a:endParaRPr lang="pl-PL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spcAft>
                <a:spcPts val="1000"/>
              </a:spcAft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Marek </a:t>
            </a:r>
            <a:r>
              <a:rPr 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Motylewicz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Oddział w Białymstoku </a:t>
            </a:r>
          </a:p>
          <a:p>
            <a:pPr algn="ctr">
              <a:spcAft>
                <a:spcPts val="1000"/>
              </a:spcAft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Ossowski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Oddział w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Bydgoszczy</a:t>
            </a:r>
          </a:p>
          <a:p>
            <a:pPr algn="ctr">
              <a:spcAft>
                <a:spcPts val="1000"/>
              </a:spcAft>
            </a:pPr>
            <a:r>
              <a:rPr lang="pl-PL" sz="2800" b="1" dirty="0"/>
              <a:t>Aleksandra </a:t>
            </a:r>
            <a:r>
              <a:rPr lang="pl-PL" sz="2800" b="1" dirty="0" smtClean="0"/>
              <a:t>Ciastoń-</a:t>
            </a:r>
            <a:r>
              <a:rPr lang="pl-PL" sz="2800" b="1" dirty="0" err="1" smtClean="0"/>
              <a:t>Ciulkin</a:t>
            </a:r>
            <a:r>
              <a:rPr lang="pl-PL" sz="2800" b="1" dirty="0" smtClean="0"/>
              <a:t> -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Oddział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SITK w Krakowie</a:t>
            </a:r>
          </a:p>
          <a:p>
            <a:pPr algn="ctr">
              <a:spcAft>
                <a:spcPts val="1000"/>
              </a:spcAft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1000"/>
              </a:spcAft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1000"/>
              </a:spcAft>
            </a:pP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1000"/>
              </a:spcAft>
            </a:pP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1000"/>
              </a:spcAft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spcAft>
                <a:spcPts val="1000"/>
              </a:spcAft>
            </a:pPr>
            <a:r>
              <a:rPr lang="pl-PL" sz="2400" dirty="0" smtClean="0"/>
              <a:t> </a:t>
            </a:r>
            <a:endParaRPr lang="pl-PL" sz="2400" b="1" dirty="0" smtClean="0"/>
          </a:p>
          <a:p>
            <a:endParaRPr lang="pl-PL" b="1" dirty="0" smtClean="0"/>
          </a:p>
          <a:p>
            <a:endParaRPr lang="pl-PL" dirty="0"/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Obraz 7" descr="ern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24744"/>
            <a:ext cx="3579719" cy="554053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336704" cy="1152128"/>
          </a:xfrm>
        </p:spPr>
        <p:txBody>
          <a:bodyPr>
            <a:normAutofit fontScale="90000"/>
          </a:bodyPr>
          <a:lstStyle/>
          <a:p>
            <a:r>
              <a:rPr lang="pl-PL" sz="6600" dirty="0" smtClean="0"/>
              <a:t>Laureatem nagrody jest:</a:t>
            </a:r>
            <a:endParaRPr lang="pl-PL" sz="6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39552" y="3068960"/>
            <a:ext cx="7488832" cy="1631216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l-PL" sz="6000" b="1" dirty="0">
                <a:solidFill>
                  <a:srgbClr val="C00000"/>
                </a:solidFill>
              </a:rPr>
              <a:t>Marek </a:t>
            </a:r>
            <a:r>
              <a:rPr lang="pl-PL" sz="6000" b="1" dirty="0" err="1">
                <a:solidFill>
                  <a:srgbClr val="C00000"/>
                </a:solidFill>
              </a:rPr>
              <a:t>Motylewicz</a:t>
            </a:r>
            <a:r>
              <a:rPr lang="pl-PL" sz="6000" b="1" dirty="0">
                <a:solidFill>
                  <a:srgbClr val="C00000"/>
                </a:solidFill>
              </a:rPr>
              <a:t> </a:t>
            </a:r>
            <a:r>
              <a:rPr lang="pl-PL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Oddział SITK w Białymstoku</a:t>
            </a:r>
            <a:endParaRPr lang="pl-PL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2" descr="C:\Users\Admin\Desktop\SITK-Logo now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2004 -2022</a:t>
            </a:r>
          </a:p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Transportowcy z Oddziałów:</a:t>
            </a:r>
          </a:p>
          <a:p>
            <a:pPr algn="ctr"/>
            <a:endParaRPr lang="pl-PL" sz="20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r>
              <a:rPr lang="pl-PL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Kraków – 13 </a:t>
            </a:r>
          </a:p>
          <a:p>
            <a:pPr lvl="5"/>
            <a:r>
              <a:rPr lang="pl-PL" sz="2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Białystok - 1</a:t>
            </a:r>
          </a:p>
          <a:p>
            <a:pPr lvl="5"/>
            <a:r>
              <a:rPr lang="pl-PL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</a:t>
            </a:r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egnica - 1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Poznań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Szczecin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Wrocław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Warszawa - 1</a:t>
            </a:r>
          </a:p>
          <a:p>
            <a:pPr lvl="5"/>
            <a:endParaRPr lang="pl-PL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endParaRPr lang="pl-PL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264696" cy="792088"/>
          </a:xfrm>
        </p:spPr>
        <p:txBody>
          <a:bodyPr>
            <a:noAutofit/>
          </a:bodyPr>
          <a:lstStyle/>
          <a:p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Nagrody w okresie 19 lat:</a:t>
            </a:r>
            <a:endParaRPr lang="pl-PL" sz="35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27800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336704" cy="1152128"/>
          </a:xfrm>
        </p:spPr>
        <p:txBody>
          <a:bodyPr>
            <a:normAutofit/>
          </a:bodyPr>
          <a:lstStyle/>
          <a:p>
            <a:r>
              <a:rPr lang="pl-PL" sz="6600" dirty="0" smtClean="0"/>
              <a:t>KATEGORIA</a:t>
            </a:r>
            <a:endParaRPr lang="pl-PL" sz="6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87624" y="3068960"/>
            <a:ext cx="6840760" cy="2308324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l-PL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</a:t>
            </a:r>
            <a:r>
              <a:rPr lang="pl-PL" sz="4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Klub/Koło</a:t>
            </a:r>
            <a:r>
              <a:rPr lang="pl-PL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pl-PL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 roku 2022</a:t>
            </a:r>
            <a:endParaRPr lang="pl-PL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979712" y="253479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</a:t>
            </a:r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klub/koło – Zespół branżowy</a:t>
            </a:r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41784" y="1584176"/>
            <a:ext cx="8460432" cy="2708434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pl-PL" sz="2400" b="1" dirty="0"/>
              <a:t>Przewodniczący</a:t>
            </a:r>
            <a:r>
              <a:rPr lang="pl-PL" sz="2400" b="1" dirty="0" smtClean="0"/>
              <a:t>:</a:t>
            </a:r>
          </a:p>
          <a:p>
            <a:r>
              <a:rPr lang="pl-PL" sz="2400" b="1" dirty="0"/>
              <a:t> </a:t>
            </a:r>
            <a:r>
              <a:rPr lang="pl-PL" sz="2400" b="1" dirty="0" smtClean="0"/>
              <a:t>                      </a:t>
            </a:r>
            <a:r>
              <a:rPr lang="pl-PL" sz="2800" b="1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Wawrzyniec </a:t>
            </a:r>
            <a:r>
              <a:rPr lang="pl-PL" sz="2800" b="1" dirty="0" err="1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Wychowański</a:t>
            </a:r>
            <a:r>
              <a:rPr lang="pl-PL" sz="2800" b="1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r>
              <a:rPr lang="pl-PL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                     </a:t>
            </a:r>
            <a:r>
              <a:rPr lang="pl-PL" sz="2400" b="1" dirty="0" smtClean="0"/>
              <a:t>Sekretarz Generalny SITK RP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Członkowie (przedstawiciele 9 kół/klubów):</a:t>
            </a:r>
          </a:p>
          <a:p>
            <a:endParaRPr lang="pl-PL" sz="2400" dirty="0" smtClean="0"/>
          </a:p>
          <a:p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2195736" y="0"/>
            <a:ext cx="5976664" cy="79208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000" b="1" i="0" u="none" strike="noStrike" kern="1200" cap="none" spc="0" normalizeH="0" baseline="0" noProof="0" dirty="0">
              <a:ln w="6350">
                <a:noFill/>
              </a:ln>
              <a:solidFill>
                <a:srgbClr val="FFFFFF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1760113" y="1340768"/>
            <a:ext cx="6532269" cy="4955203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pl-PL" sz="2400" b="1" dirty="0" smtClean="0"/>
              <a:t>Przewodniczący</a:t>
            </a:r>
            <a:r>
              <a:rPr lang="pl-PL" sz="2400" b="1" dirty="0"/>
              <a:t>: </a:t>
            </a:r>
            <a:endParaRPr lang="pl-PL" sz="2400" b="1" dirty="0" smtClean="0"/>
          </a:p>
          <a:p>
            <a:pPr algn="ctr"/>
            <a:r>
              <a:rPr lang="pl-PL" sz="2800" b="1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Jacek Paś</a:t>
            </a:r>
            <a:endParaRPr lang="pl-PL" dirty="0"/>
          </a:p>
          <a:p>
            <a:pPr algn="ctr"/>
            <a:r>
              <a:rPr lang="pl-PL" sz="2400" b="1" dirty="0" smtClean="0"/>
              <a:t>Prezes SITK</a:t>
            </a:r>
          </a:p>
          <a:p>
            <a:r>
              <a:rPr lang="pl-PL" sz="2400" b="1" dirty="0" smtClean="0"/>
              <a:t>Członkowie (przewodniczący Zespołów   </a:t>
            </a:r>
          </a:p>
          <a:p>
            <a:r>
              <a:rPr lang="pl-PL" sz="2400" b="1" dirty="0"/>
              <a:t> </a:t>
            </a:r>
            <a:r>
              <a:rPr lang="pl-PL" sz="2400" b="1" dirty="0" smtClean="0"/>
              <a:t>                        branżowych):</a:t>
            </a:r>
            <a:endParaRPr lang="pl-PL" sz="2400" dirty="0" smtClean="0"/>
          </a:p>
          <a:p>
            <a:pPr algn="ctr"/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Marek </a:t>
            </a:r>
            <a:r>
              <a:rPr lang="pl-PL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Motylewicz</a:t>
            </a:r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-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drogownictwo</a:t>
            </a:r>
            <a:endParaRPr lang="pl-PL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Grzegorz Łukasik </a:t>
            </a:r>
            <a:r>
              <a:rPr lang="pl-PL" sz="28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kolejnictwo</a:t>
            </a:r>
          </a:p>
          <a:p>
            <a:pPr algn="ctr"/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Mariusz </a:t>
            </a:r>
            <a:r>
              <a:rPr lang="pl-PL" sz="28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Szałkowski</a:t>
            </a:r>
            <a:r>
              <a:rPr lang="pl-PL" sz="28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-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transport</a:t>
            </a:r>
            <a:r>
              <a:rPr lang="pl-PL" sz="28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Wawrzyniec </a:t>
            </a:r>
            <a:r>
              <a:rPr lang="pl-PL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Wychowański</a:t>
            </a:r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–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klub/koło</a:t>
            </a:r>
            <a:endParaRPr lang="pl-PL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Jan </a:t>
            </a:r>
            <a:r>
              <a:rPr lang="pl-PL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Firlik</a:t>
            </a:r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-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klub/koło seniorów</a:t>
            </a:r>
          </a:p>
          <a:p>
            <a:pPr algn="ctr"/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Wiesław </a:t>
            </a:r>
            <a:r>
              <a:rPr lang="pl-PL" sz="28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Starowicz -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oddział</a:t>
            </a:r>
            <a:endParaRPr lang="pl-PL" sz="24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l-PL" sz="2400" dirty="0" smtClean="0"/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259632" y="0"/>
            <a:ext cx="7488832" cy="792088"/>
          </a:xfrm>
        </p:spPr>
        <p:txBody>
          <a:bodyPr>
            <a:noAutofit/>
          </a:bodyPr>
          <a:lstStyle/>
          <a:p>
            <a:r>
              <a:rPr lang="pl-PL" sz="3000" dirty="0" smtClean="0">
                <a:solidFill>
                  <a:schemeClr val="accent6">
                    <a:lumMod val="75000"/>
                  </a:schemeClr>
                </a:solidFill>
              </a:rPr>
              <a:t>Kapituła nagród Ernest:</a:t>
            </a:r>
            <a:endParaRPr lang="pl-PL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24554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372448" y="1484784"/>
            <a:ext cx="8802216" cy="5201424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pl-PL" sz="2400" b="1" dirty="0" smtClean="0"/>
              <a:t>Członkowie (przedstawiciele 9 kół/klubów):</a:t>
            </a:r>
          </a:p>
          <a:p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Koło przy Oddziale Generalnej Dyrekcji Dróg Krajowych </a:t>
            </a:r>
            <a:br>
              <a:rPr lang="pl-PL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Autostrad w Krakowie 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Ernest 2012 </a:t>
            </a:r>
            <a:endParaRPr lang="pl-PL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Koło </a:t>
            </a:r>
            <a:r>
              <a:rPr lang="pl-PL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Zakładowe nr 3 przy Biurze Projektów Komunikacyjnych w Poznaniu</a:t>
            </a: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– Ernest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Koło Nr 7 przy Śląskim Zakładzie Spółki PKP CARGO  S.A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Ernest 2014</a:t>
            </a: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Koło Międzyzakładowe przy Oddziale GDDKiA </a:t>
            </a: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Białymstoku </a:t>
            </a:r>
            <a:r>
              <a:rPr lang="pl-PL" sz="2000" dirty="0"/>
              <a:t>– </a:t>
            </a:r>
            <a:r>
              <a:rPr lang="pl-PL" sz="2000" dirty="0" smtClean="0"/>
              <a:t>Ernest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Międzyuczelniane </a:t>
            </a:r>
            <a:r>
              <a:rPr lang="pl-PL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Koło </a:t>
            </a: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Transportu 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Szczecinie - </a:t>
            </a:r>
            <a:r>
              <a:rPr lang="pl-PL" sz="2000" dirty="0" smtClean="0"/>
              <a:t> Ernest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2060"/>
                </a:solidFill>
              </a:rPr>
              <a:t>Koło przy Politechnice Krakowskiej </a:t>
            </a:r>
            <a:r>
              <a:rPr lang="pl-PL" sz="2000" dirty="0"/>
              <a:t>– Ernest 2017</a:t>
            </a:r>
            <a:endParaRPr lang="pl-P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Koło przy PKP PLK SA Zakład Linii Kolejowych w Skarżysku – </a:t>
            </a:r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Kamiennej (Oddział Kielce) </a:t>
            </a:r>
            <a:r>
              <a:rPr lang="pl-PL" sz="2000" dirty="0"/>
              <a:t>– Ernest </a:t>
            </a:r>
            <a:r>
              <a:rPr lang="pl-PL" sz="2000" dirty="0" smtClean="0"/>
              <a:t>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2060"/>
                </a:solidFill>
              </a:rPr>
              <a:t>Koło Elektroniki i Diagnostyki Samochodowej SITK </a:t>
            </a:r>
            <a:r>
              <a:rPr lang="pl-PL" sz="2000" b="1" dirty="0" smtClean="0">
                <a:solidFill>
                  <a:srgbClr val="002060"/>
                </a:solidFill>
              </a:rPr>
              <a:t>RP w Radomiu </a:t>
            </a:r>
            <a:r>
              <a:rPr lang="pl-PL" sz="2000" b="1" dirty="0" smtClean="0">
                <a:solidFill>
                  <a:srgbClr val="C00000"/>
                </a:solidFill>
              </a:rPr>
              <a:t> </a:t>
            </a:r>
            <a:r>
              <a:rPr lang="pl-PL" sz="2000" dirty="0"/>
              <a:t>– Ernest </a:t>
            </a:r>
            <a:r>
              <a:rPr lang="pl-PL" sz="2000" dirty="0" smtClean="0"/>
              <a:t>2019</a:t>
            </a:r>
            <a:endParaRPr lang="pl-PL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rgbClr val="002060"/>
                </a:solidFill>
              </a:rPr>
              <a:t>Koło </a:t>
            </a:r>
            <a:r>
              <a:rPr lang="pl-PL" sz="2000" b="1" dirty="0">
                <a:solidFill>
                  <a:srgbClr val="002060"/>
                </a:solidFill>
              </a:rPr>
              <a:t>w Mota </a:t>
            </a:r>
            <a:r>
              <a:rPr lang="pl-PL" sz="2000" b="1" dirty="0" err="1">
                <a:solidFill>
                  <a:srgbClr val="002060"/>
                </a:solidFill>
              </a:rPr>
              <a:t>Engil</a:t>
            </a:r>
            <a:r>
              <a:rPr lang="pl-PL" sz="2000" b="1" dirty="0">
                <a:solidFill>
                  <a:srgbClr val="002060"/>
                </a:solidFill>
              </a:rPr>
              <a:t> Central Europe S.A. </a:t>
            </a:r>
            <a:r>
              <a:rPr lang="pl-PL" sz="2000" b="1" dirty="0" smtClean="0">
                <a:solidFill>
                  <a:srgbClr val="002060"/>
                </a:solidFill>
              </a:rPr>
              <a:t>w </a:t>
            </a:r>
            <a:r>
              <a:rPr lang="pl-PL" sz="2000" b="1" dirty="0">
                <a:solidFill>
                  <a:srgbClr val="002060"/>
                </a:solidFill>
              </a:rPr>
              <a:t>Krakowie </a:t>
            </a:r>
            <a:r>
              <a:rPr lang="pl-PL" sz="2400" dirty="0"/>
              <a:t>– </a:t>
            </a:r>
            <a:r>
              <a:rPr lang="pl-PL" sz="2000" dirty="0"/>
              <a:t>Ernest </a:t>
            </a:r>
            <a:r>
              <a:rPr lang="pl-PL" sz="2000" dirty="0" smtClean="0"/>
              <a:t>2020, 2021 </a:t>
            </a:r>
            <a:endParaRPr lang="pl-PL" sz="2000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2195736" y="0"/>
            <a:ext cx="5976664" cy="79208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endParaRPr lang="pl-PL" sz="2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</a:t>
            </a:r>
            <a:r>
              <a:rPr lang="pl-PL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klub/koło – Zespół </a:t>
            </a:r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branżowy </a:t>
            </a:r>
            <a:endParaRPr lang="pl-PL" sz="32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2" descr="C:\Users\Admin\Desktop\SITK-Logo now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54146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</a:t>
            </a:r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klub/koło</a:t>
            </a:r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565920" y="1350511"/>
            <a:ext cx="7164288" cy="6309420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endParaRPr lang="pl-PL" sz="2400" b="1" dirty="0">
              <a:solidFill>
                <a:srgbClr val="002060"/>
              </a:solidFill>
            </a:endParaRPr>
          </a:p>
          <a:p>
            <a:pPr algn="ctr"/>
            <a:endParaRPr lang="pl-PL" sz="28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Koło Międzyzakładowe przy Oddziale </a:t>
            </a: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GDDKiA w Białymstoku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</a:rPr>
              <a:t>Koło SITK w Miejskim Przedsiębiorstwie Komunikacyjnym w Krakowie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</a:rPr>
              <a:t>Koło przy Sekcji Eksploatacji PKP Polskie Linie Kolejowe w Jeleniej Górze – Oddział Wrocław</a:t>
            </a:r>
          </a:p>
          <a:p>
            <a:pPr algn="ctr"/>
            <a:endParaRPr lang="pl-PL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l-PL" sz="2400" b="1" dirty="0">
              <a:solidFill>
                <a:srgbClr val="002060"/>
              </a:solidFill>
            </a:endParaRPr>
          </a:p>
          <a:p>
            <a:pPr algn="ctr">
              <a:spcAft>
                <a:spcPts val="600"/>
              </a:spcAft>
            </a:pPr>
            <a:endParaRPr lang="pl-PL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264696" cy="792088"/>
          </a:xfrm>
        </p:spPr>
        <p:txBody>
          <a:bodyPr>
            <a:noAutofit/>
          </a:bodyPr>
          <a:lstStyle/>
          <a:p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Nominowani w kategorii:</a:t>
            </a:r>
            <a:endParaRPr lang="pl-PL" sz="35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Obraz 7" descr="ern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36" y="1225808"/>
            <a:ext cx="3579719" cy="554053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336704" cy="1152128"/>
          </a:xfrm>
        </p:spPr>
        <p:txBody>
          <a:bodyPr>
            <a:normAutofit fontScale="90000"/>
          </a:bodyPr>
          <a:lstStyle/>
          <a:p>
            <a:r>
              <a:rPr lang="pl-PL" sz="6600" dirty="0" smtClean="0"/>
              <a:t>Laureatami nagrody są:</a:t>
            </a:r>
            <a:endParaRPr lang="pl-PL" sz="6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555776" y="2132856"/>
            <a:ext cx="6840760" cy="4524315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Koło Międzyzakładowe przy Oddziale GDDKiA w </a:t>
            </a:r>
            <a:r>
              <a:rPr lang="pl-PL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Białymstoku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Koło </a:t>
            </a:r>
            <a:r>
              <a:rPr lang="pl-P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SITK w Miejskim Przedsiębiorstwie Komunikacyjnym w Krakowie</a:t>
            </a:r>
          </a:p>
        </p:txBody>
      </p:sp>
      <p:pic>
        <p:nvPicPr>
          <p:cNvPr id="9" name="Picture 2" descr="C:\Users\Admin\Desktop\SITK-Logo now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652251"/>
      </p:ext>
    </p:extLst>
  </p:cSld>
  <p:clrMapOvr>
    <a:masterClrMapping/>
  </p:clrMapOvr>
  <p:transition spd="med">
    <p:zoom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403648" y="764704"/>
            <a:ext cx="7056784" cy="121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2004 -2022</a:t>
            </a:r>
          </a:p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Koła Zakładowe z Oddziałów:</a:t>
            </a:r>
          </a:p>
          <a:p>
            <a:pPr algn="ctr"/>
            <a:endParaRPr lang="pl-PL" sz="20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r>
              <a:rPr lang="pl-PL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Kraków (3 Koła) – 10, </a:t>
            </a:r>
            <a:r>
              <a:rPr lang="pl-PL" sz="28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 tym    </a:t>
            </a:r>
          </a:p>
          <a:p>
            <a:pPr lvl="5"/>
            <a:r>
              <a:rPr lang="pl-PL" sz="28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pl-PL" sz="28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1 Super Ernest (2017)</a:t>
            </a:r>
          </a:p>
          <a:p>
            <a:pPr lvl="5"/>
            <a:r>
              <a:rPr lang="pl-PL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Rzeszów (1 Koło) – 2</a:t>
            </a:r>
          </a:p>
          <a:p>
            <a:pPr lvl="5"/>
            <a:r>
              <a:rPr lang="pl-PL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Kielce (2 Koła) </a:t>
            </a:r>
            <a:r>
              <a:rPr lang="pl-PL" sz="2800" b="1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</a:t>
            </a:r>
            <a:r>
              <a:rPr lang="pl-PL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pl-PL" sz="2800" b="1" dirty="0"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r>
              <a:rPr lang="pl-PL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Białystok - 2</a:t>
            </a:r>
          </a:p>
          <a:p>
            <a:pPr lvl="5"/>
            <a:r>
              <a:rPr lang="pl-PL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Katowice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Poznań – 1</a:t>
            </a:r>
          </a:p>
          <a:p>
            <a:pPr lvl="5"/>
            <a:r>
              <a:rPr lang="pl-PL" sz="28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Radom </a:t>
            </a:r>
            <a:r>
              <a:rPr lang="pl-PL" sz="2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- 1</a:t>
            </a:r>
            <a:endParaRPr lang="pl-PL" sz="28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Szczecin - 1</a:t>
            </a:r>
          </a:p>
          <a:p>
            <a:pPr lvl="5"/>
            <a:endParaRPr lang="pl-PL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endParaRPr lang="pl-PL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264696" cy="792088"/>
          </a:xfrm>
        </p:spPr>
        <p:txBody>
          <a:bodyPr>
            <a:noAutofit/>
          </a:bodyPr>
          <a:lstStyle/>
          <a:p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Nagrody w okresie 18 lat:</a:t>
            </a:r>
            <a:endParaRPr lang="pl-PL" sz="35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01229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336704" cy="1152128"/>
          </a:xfrm>
        </p:spPr>
        <p:txBody>
          <a:bodyPr>
            <a:normAutofit/>
          </a:bodyPr>
          <a:lstStyle/>
          <a:p>
            <a:r>
              <a:rPr lang="pl-PL" sz="6600" dirty="0" smtClean="0"/>
              <a:t>KATEGORIA</a:t>
            </a:r>
            <a:endParaRPr lang="pl-PL" sz="6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87624" y="3068960"/>
            <a:ext cx="6840760" cy="2308324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l-PL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</a:t>
            </a:r>
            <a:r>
              <a:rPr lang="pl-PL" sz="4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Klub/Koło Seniorów</a:t>
            </a:r>
          </a:p>
          <a:p>
            <a:pPr algn="ctr"/>
            <a:r>
              <a:rPr lang="pl-PL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 roku 2022</a:t>
            </a:r>
            <a:endParaRPr lang="pl-PL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32671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</a:t>
            </a:r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klub/koło seniorów – Zespół branżowy</a:t>
            </a:r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30425" y="1482592"/>
            <a:ext cx="8119585" cy="4909036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pl-PL" sz="2400" b="1" dirty="0"/>
              <a:t>Przewodniczący</a:t>
            </a:r>
            <a:r>
              <a:rPr lang="pl-PL" sz="2400" b="1" dirty="0" smtClean="0">
                <a:solidFill>
                  <a:srgbClr val="C00000"/>
                </a:solidFill>
              </a:rPr>
              <a:t>:            </a:t>
            </a:r>
            <a:r>
              <a:rPr lang="pl-PL" sz="2800" b="1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Jan </a:t>
            </a:r>
            <a:r>
              <a:rPr lang="pl-PL" sz="2800" b="1" dirty="0" err="1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Firlik</a:t>
            </a:r>
            <a:endParaRPr lang="pl-PL" sz="2800" b="1" dirty="0" smtClean="0"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pl-PL" sz="2000" b="1" dirty="0" smtClean="0"/>
              <a:t>  Zastępca Sekretarza </a:t>
            </a:r>
            <a:r>
              <a:rPr lang="pl-PL" sz="2000" b="1" dirty="0" smtClean="0"/>
              <a:t>Generalnego SITK RP</a:t>
            </a:r>
          </a:p>
          <a:p>
            <a:pPr algn="ctr"/>
            <a:endParaRPr lang="pl-PL" sz="2000" b="1" dirty="0" smtClean="0"/>
          </a:p>
          <a:p>
            <a:pPr>
              <a:spcAft>
                <a:spcPts val="600"/>
              </a:spcAft>
            </a:pPr>
            <a:r>
              <a:rPr lang="pl-PL" sz="2000" b="1" dirty="0" smtClean="0"/>
              <a:t>       Członkowie (przedstawiciele 5 kół/klubów Seniora):</a:t>
            </a:r>
          </a:p>
          <a:p>
            <a:pPr algn="ctr">
              <a:spcAft>
                <a:spcPts val="600"/>
              </a:spcAft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Klub Seniora w Łodzi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Ernest 2012</a:t>
            </a:r>
          </a:p>
          <a:p>
            <a:pPr algn="ctr">
              <a:spcAft>
                <a:spcPts val="600"/>
              </a:spcAft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Koło Seniorów w Gdańsku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- Ernest 2013</a:t>
            </a:r>
          </a:p>
          <a:p>
            <a:pPr algn="ctr">
              <a:spcAft>
                <a:spcPts val="600"/>
              </a:spcAft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Klub Seniora w Krakowie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 – Ernest 2014, 2018  </a:t>
            </a:r>
          </a:p>
          <a:p>
            <a:pPr algn="ctr">
              <a:spcAft>
                <a:spcPts val="600"/>
              </a:spcAft>
            </a:pPr>
            <a:r>
              <a:rPr lang="pl-PL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Klub Seniora w Kielcach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Ernest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2015,2019</a:t>
            </a:r>
          </a:p>
          <a:p>
            <a:pPr algn="ctr">
              <a:spcAft>
                <a:spcPts val="600"/>
              </a:spcAft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Koło Seniorów w Rzeszowie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 – Ernest 2016  </a:t>
            </a:r>
            <a:endParaRPr lang="pl-PL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pl-PL" sz="2000" b="1" dirty="0" smtClean="0"/>
              <a:t>W latach 2017</a:t>
            </a:r>
            <a:r>
              <a:rPr lang="pl-PL" sz="2000" b="1" dirty="0"/>
              <a:t>, 2020, 2021 – </a:t>
            </a:r>
            <a:r>
              <a:rPr lang="pl-PL" sz="2000" b="1" dirty="0" smtClean="0"/>
              <a:t>Ernesta nie </a:t>
            </a:r>
            <a:r>
              <a:rPr lang="pl-PL" sz="2000" b="1" dirty="0"/>
              <a:t>przyznano</a:t>
            </a:r>
            <a:endParaRPr lang="pl-PL" sz="2000" dirty="0"/>
          </a:p>
          <a:p>
            <a:pPr algn="ctr">
              <a:spcAft>
                <a:spcPts val="600"/>
              </a:spcAft>
            </a:pP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klub/koło seniorów:</a:t>
            </a:r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325816" y="2417986"/>
            <a:ext cx="7128792" cy="2487861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>
              <a:spcAft>
                <a:spcPts val="600"/>
              </a:spcAft>
            </a:pPr>
            <a:endParaRPr lang="pl-PL" sz="3200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1000"/>
              </a:spcAft>
            </a:pPr>
            <a:r>
              <a:rPr lang="pl-PL" sz="2800" b="1" dirty="0"/>
              <a:t>Koło </a:t>
            </a:r>
            <a:r>
              <a:rPr lang="pl-PL" sz="2800" b="1" dirty="0" smtClean="0"/>
              <a:t>Seniora </a:t>
            </a:r>
            <a:r>
              <a:rPr lang="pl-PL" sz="2800" b="1" dirty="0"/>
              <a:t>w Poznaniu </a:t>
            </a:r>
            <a:r>
              <a:rPr lang="pl-PL" sz="2800" b="1" dirty="0" smtClean="0"/>
              <a:t>– Oddział w Poznaniu </a:t>
            </a:r>
            <a:endParaRPr lang="pl-PL" sz="2800" b="1" dirty="0"/>
          </a:p>
          <a:p>
            <a:pPr algn="ctr">
              <a:spcAft>
                <a:spcPts val="1000"/>
              </a:spcAft>
            </a:pPr>
            <a:endParaRPr lang="pl-PL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l-PL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264696" cy="792088"/>
          </a:xfrm>
        </p:spPr>
        <p:txBody>
          <a:bodyPr>
            <a:noAutofit/>
          </a:bodyPr>
          <a:lstStyle/>
          <a:p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Nominowani w kategorii:</a:t>
            </a:r>
            <a:endParaRPr lang="pl-PL" sz="35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Obraz 7" descr="ern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24744"/>
            <a:ext cx="3579719" cy="554053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336704" cy="1152128"/>
          </a:xfrm>
        </p:spPr>
        <p:txBody>
          <a:bodyPr>
            <a:normAutofit fontScale="90000"/>
          </a:bodyPr>
          <a:lstStyle/>
          <a:p>
            <a:r>
              <a:rPr lang="pl-PL" sz="6600" dirty="0" smtClean="0"/>
              <a:t>Laureatem nagrody jest:</a:t>
            </a:r>
            <a:endParaRPr lang="pl-PL" sz="6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051720" y="2633410"/>
            <a:ext cx="6840760" cy="2308324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>
              <a:spcAft>
                <a:spcPts val="1000"/>
              </a:spcAft>
            </a:pPr>
            <a:r>
              <a:rPr lang="pl-PL" sz="4800" b="1" dirty="0">
                <a:solidFill>
                  <a:srgbClr val="C00000"/>
                </a:solidFill>
              </a:rPr>
              <a:t>Koło </a:t>
            </a:r>
            <a:r>
              <a:rPr lang="pl-PL" sz="4800" b="1" dirty="0" smtClean="0">
                <a:solidFill>
                  <a:srgbClr val="C00000"/>
                </a:solidFill>
              </a:rPr>
              <a:t>Seniora </a:t>
            </a:r>
            <a:r>
              <a:rPr lang="pl-PL" sz="4800" b="1" dirty="0">
                <a:solidFill>
                  <a:srgbClr val="C00000"/>
                </a:solidFill>
              </a:rPr>
              <a:t>w Poznaniu – Oddział w Poznaniu </a:t>
            </a:r>
          </a:p>
        </p:txBody>
      </p:sp>
      <p:pic>
        <p:nvPicPr>
          <p:cNvPr id="9" name="Picture 2" descr="C:\Users\Admin\Desktop\SITK-Logo now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301256"/>
      </p:ext>
    </p:extLst>
  </p:cSld>
  <p:clrMapOvr>
    <a:masterClrMapping/>
  </p:clrMapOvr>
  <p:transition spd="med">
    <p:zoom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36670" y="476672"/>
            <a:ext cx="7607330" cy="4176464"/>
          </a:xfrm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Ale… ponieważ Koło było już laureatem nagrody Ernest </a:t>
            </a:r>
            <a:br>
              <a:rPr lang="pl-PL" sz="4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</a:br>
            <a:r>
              <a:rPr lang="pl-PL" sz="4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w latach</a:t>
            </a:r>
            <a:r>
              <a:rPr lang="pl-PL" sz="4000" dirty="0" smtClean="0">
                <a:solidFill>
                  <a:srgbClr val="C00000"/>
                </a:solidFill>
              </a:rPr>
              <a:t> 2008 i 2011</a:t>
            </a:r>
            <a:r>
              <a:rPr lang="pl-PL" sz="4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, więc zgodnie z regulaminem otrzymuje nagrodę:  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4000" dirty="0" smtClean="0"/>
              <a:t> </a:t>
            </a:r>
            <a:endParaRPr lang="pl-PL" sz="4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502131" y="4437112"/>
            <a:ext cx="6840760" cy="1631216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l-PL" sz="6000" b="1" dirty="0" smtClean="0">
                <a:solidFill>
                  <a:srgbClr val="C00000"/>
                </a:solidFill>
              </a:rPr>
              <a:t>Super Ernest </a:t>
            </a:r>
            <a:endParaRPr lang="pl-PL" sz="6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l-PL" sz="4000" b="1" dirty="0" smtClean="0"/>
              <a:t> </a:t>
            </a:r>
            <a:endParaRPr lang="pl-PL" sz="4000" b="1" dirty="0"/>
          </a:p>
        </p:txBody>
      </p:sp>
      <p:sp>
        <p:nvSpPr>
          <p:cNvPr id="9" name="Prostokąt 8"/>
          <p:cNvSpPr/>
          <p:nvPr/>
        </p:nvSpPr>
        <p:spPr>
          <a:xfrm>
            <a:off x="0" y="648866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rgbClr val="FFFFFF"/>
                </a:solidFill>
              </a:rPr>
              <a:t>.</a:t>
            </a:r>
            <a:endParaRPr lang="pl-PL" sz="1600" dirty="0">
              <a:solidFill>
                <a:srgbClr val="FFFFFF"/>
              </a:solidFill>
            </a:endParaRPr>
          </a:p>
        </p:txBody>
      </p:sp>
      <p:pic>
        <p:nvPicPr>
          <p:cNvPr id="10" name="Picture 2" descr="C:\Users\Admin\Desktop\SITK-Logo now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602619"/>
      </p:ext>
    </p:extLst>
  </p:cSld>
  <p:clrMapOvr>
    <a:masterClrMapping/>
  </p:clrMapOvr>
  <p:transition spd="med">
    <p:zoom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547664" y="730559"/>
            <a:ext cx="6624736" cy="1172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2005 -2022 (bez 2017, 2020, 2021)</a:t>
            </a:r>
          </a:p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Seniorzy z Oddziałów:</a:t>
            </a:r>
          </a:p>
          <a:p>
            <a:pPr algn="ctr"/>
            <a:endParaRPr lang="pl-PL" sz="20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r>
              <a:rPr lang="pl-PL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Kraków – 3 </a:t>
            </a:r>
          </a:p>
          <a:p>
            <a:pPr lvl="5"/>
            <a:r>
              <a:rPr lang="pl-PL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Rzeszów - 3</a:t>
            </a:r>
          </a:p>
          <a:p>
            <a:pPr lvl="5"/>
            <a:r>
              <a:rPr lang="pl-PL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Poznań – 3 </a:t>
            </a:r>
            <a:r>
              <a:rPr lang="pl-PL" sz="22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 tym 1 Super </a:t>
            </a:r>
          </a:p>
          <a:p>
            <a:pPr lvl="5"/>
            <a:r>
              <a:rPr lang="pl-PL" sz="22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pl-PL" sz="22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Ernest (2022)</a:t>
            </a:r>
          </a:p>
          <a:p>
            <a:pPr lvl="5"/>
            <a:r>
              <a:rPr lang="pl-PL" sz="2800" b="1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Kielce - 2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Bydgoszcz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Gdańsk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Łódź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Ostrów Wlkp. – 1</a:t>
            </a:r>
          </a:p>
          <a:p>
            <a:pPr lvl="5"/>
            <a:endParaRPr lang="pl-PL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endParaRPr lang="pl-PL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264696" cy="792088"/>
          </a:xfrm>
        </p:spPr>
        <p:txBody>
          <a:bodyPr>
            <a:noAutofit/>
          </a:bodyPr>
          <a:lstStyle/>
          <a:p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Nagrody w okresie 18 lat:</a:t>
            </a:r>
            <a:endParaRPr lang="pl-PL" sz="35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75159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336704" cy="1152128"/>
          </a:xfrm>
        </p:spPr>
        <p:txBody>
          <a:bodyPr>
            <a:normAutofit/>
          </a:bodyPr>
          <a:lstStyle/>
          <a:p>
            <a:r>
              <a:rPr lang="pl-PL" sz="6600" dirty="0" smtClean="0"/>
              <a:t>KATEGORIA</a:t>
            </a:r>
            <a:endParaRPr lang="pl-PL" sz="6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87624" y="3068960"/>
            <a:ext cx="7056784" cy="3046988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l-PL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Działacz Roku 2022 </a:t>
            </a:r>
          </a:p>
          <a:p>
            <a:pPr algn="ctr"/>
            <a:r>
              <a:rPr lang="pl-PL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 dziedzinie </a:t>
            </a:r>
            <a:r>
              <a:rPr lang="pl-PL" sz="4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drogownictwa</a:t>
            </a:r>
            <a:endParaRPr lang="pl-PL" sz="48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336704" cy="1152128"/>
          </a:xfrm>
        </p:spPr>
        <p:txBody>
          <a:bodyPr>
            <a:normAutofit/>
          </a:bodyPr>
          <a:lstStyle/>
          <a:p>
            <a:r>
              <a:rPr lang="pl-PL" sz="6600" dirty="0" smtClean="0"/>
              <a:t>KATEGORIA</a:t>
            </a:r>
            <a:endParaRPr lang="pl-PL" sz="6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87624" y="3068960"/>
            <a:ext cx="6840760" cy="2308324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l-PL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</a:t>
            </a:r>
            <a:r>
              <a:rPr lang="pl-PL" sz="4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Oddział</a:t>
            </a:r>
          </a:p>
          <a:p>
            <a:pPr algn="ctr"/>
            <a:r>
              <a:rPr lang="pl-PL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 roku 2022</a:t>
            </a:r>
            <a:endParaRPr lang="pl-PL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60484" y="226095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O</a:t>
            </a:r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ddział – Zespół branżowy</a:t>
            </a:r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925792" y="1303313"/>
            <a:ext cx="6494120" cy="5339923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pl-PL" sz="2400" b="1" dirty="0" smtClean="0"/>
              <a:t>Przewodniczący:   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Wiesław Starowicz</a:t>
            </a:r>
          </a:p>
          <a:p>
            <a:pPr algn="ctr">
              <a:spcAft>
                <a:spcPts val="600"/>
              </a:spcAft>
            </a:pPr>
            <a:r>
              <a:rPr lang="pl-PL" sz="2400" b="1" dirty="0" smtClean="0"/>
              <a:t>         Prezes Honorowy SITK RP</a:t>
            </a:r>
          </a:p>
          <a:p>
            <a:r>
              <a:rPr lang="pl-PL" sz="2400" b="1" dirty="0" smtClean="0"/>
              <a:t>Członkowie:</a:t>
            </a:r>
          </a:p>
          <a:p>
            <a:pPr algn="ctr"/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Andrzej Gołaszewski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– Prezes Honorowy SITK RP 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Janusz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Dyduch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- Prezes Honorowy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SITK RP </a:t>
            </a:r>
          </a:p>
          <a:p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          oraz </a:t>
            </a:r>
          </a:p>
          <a:p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         przedstawiciele 7 Oddziałów:</a:t>
            </a:r>
          </a:p>
          <a:p>
            <a:pPr algn="ctr"/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Ostrowie Wielkopolskim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– Ernest 2012</a:t>
            </a:r>
          </a:p>
          <a:p>
            <a:pPr algn="ctr"/>
            <a:r>
              <a:rPr lang="pl-PL" sz="2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Poznaniu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– Ernest 2013</a:t>
            </a:r>
          </a:p>
          <a:p>
            <a:pPr algn="ctr"/>
            <a:r>
              <a:rPr lang="pl-PL" sz="2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Szczecinie </a:t>
            </a: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Ernest 2014</a:t>
            </a:r>
          </a:p>
          <a:p>
            <a:pPr algn="ctr"/>
            <a:r>
              <a:rPr lang="pl-PL" sz="2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Warszawie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– Ernest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2015</a:t>
            </a:r>
          </a:p>
          <a:p>
            <a:pPr algn="ctr"/>
            <a:r>
              <a:rPr lang="pl-PL" sz="2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Kielcac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h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rnest 2016</a:t>
            </a:r>
          </a:p>
          <a:p>
            <a:pPr algn="ctr"/>
            <a:r>
              <a:rPr lang="pl-PL" sz="2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Białymstoku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– Ernest 2017,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2018</a:t>
            </a:r>
          </a:p>
          <a:p>
            <a:pPr algn="ctr"/>
            <a:r>
              <a:rPr lang="pl-PL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Krakowie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– Ernest 2019,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2020,2021  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l-PL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l-PL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259632" y="0"/>
            <a:ext cx="6912768" cy="792088"/>
          </a:xfrm>
        </p:spPr>
        <p:txBody>
          <a:bodyPr>
            <a:noAutofit/>
          </a:bodyPr>
          <a:lstStyle/>
          <a:p>
            <a:endParaRPr lang="pl-PL" sz="3000" dirty="0">
              <a:solidFill>
                <a:srgbClr val="FFFFFF"/>
              </a:solidFill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O</a:t>
            </a:r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ddział:</a:t>
            </a:r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691680" y="2420888"/>
            <a:ext cx="7128792" cy="3077766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>
              <a:spcAft>
                <a:spcPts val="600"/>
              </a:spcAft>
            </a:pPr>
            <a:endParaRPr lang="pl-P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1000"/>
              </a:spcAft>
            </a:pP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Oddział SITK w Białymstoku</a:t>
            </a:r>
          </a:p>
          <a:p>
            <a:pPr algn="ctr">
              <a:spcAft>
                <a:spcPts val="1000"/>
              </a:spcAft>
            </a:pP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Oddział SITK w  Krakowie</a:t>
            </a:r>
          </a:p>
          <a:p>
            <a:pPr algn="ctr">
              <a:spcAft>
                <a:spcPts val="1000"/>
              </a:spcAft>
            </a:pP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Oddział SITK w Warszawie</a:t>
            </a:r>
          </a:p>
          <a:p>
            <a:endParaRPr lang="pl-PL" b="1" dirty="0" smtClean="0"/>
          </a:p>
          <a:p>
            <a:endParaRPr lang="pl-PL" dirty="0"/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264696" cy="792088"/>
          </a:xfrm>
        </p:spPr>
        <p:txBody>
          <a:bodyPr>
            <a:noAutofit/>
          </a:bodyPr>
          <a:lstStyle/>
          <a:p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Nominowani w kategorii:</a:t>
            </a:r>
            <a:endParaRPr lang="pl-PL" sz="35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Obraz 7" descr="ern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24744"/>
            <a:ext cx="3579719" cy="554053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336704" cy="1152128"/>
          </a:xfrm>
        </p:spPr>
        <p:txBody>
          <a:bodyPr>
            <a:normAutofit fontScale="90000"/>
          </a:bodyPr>
          <a:lstStyle/>
          <a:p>
            <a:r>
              <a:rPr lang="pl-PL" sz="6600" dirty="0" smtClean="0"/>
              <a:t>Laureatem nagrody jest:</a:t>
            </a:r>
            <a:endParaRPr lang="pl-PL" sz="6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187624" y="3068960"/>
            <a:ext cx="6840760" cy="1569660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l-PL" sz="4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Oddział SITK </a:t>
            </a:r>
            <a:r>
              <a:rPr lang="pl-PL" sz="4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l-PL" sz="4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sz="4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 Krakowie</a:t>
            </a:r>
            <a:endParaRPr lang="pl-PL" sz="48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2" descr="C:\Users\Admin\Desktop\SITK-Logo now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07292"/>
      </p:ext>
    </p:extLst>
  </p:cSld>
  <p:clrMapOvr>
    <a:masterClrMapping/>
  </p:clrMapOvr>
  <p:transition spd="med">
    <p:zoom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36670" y="476672"/>
            <a:ext cx="7607330" cy="4176464"/>
          </a:xfrm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Ale… ponieważ Oddział był już laureatem nagrody Ernest </a:t>
            </a:r>
            <a:br>
              <a:rPr lang="pl-PL" sz="4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</a:br>
            <a:r>
              <a:rPr lang="pl-PL" sz="4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w latach</a:t>
            </a:r>
            <a:r>
              <a:rPr lang="pl-PL" sz="4000" dirty="0" smtClean="0">
                <a:solidFill>
                  <a:srgbClr val="C00000"/>
                </a:solidFill>
              </a:rPr>
              <a:t> 2019, 2020 i 2021</a:t>
            </a:r>
            <a:r>
              <a:rPr lang="pl-PL" sz="4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, więc zgodnie z regulaminem otrzymuje nagrodę:  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4000" dirty="0" smtClean="0"/>
              <a:t> </a:t>
            </a:r>
            <a:endParaRPr lang="pl-PL" sz="4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502131" y="4437112"/>
            <a:ext cx="6840760" cy="1631216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l-PL" sz="6000" b="1" dirty="0" smtClean="0">
                <a:solidFill>
                  <a:srgbClr val="C00000"/>
                </a:solidFill>
              </a:rPr>
              <a:t>Super Ernest </a:t>
            </a:r>
            <a:endParaRPr lang="pl-PL" sz="6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l-PL" sz="4000" b="1" dirty="0" smtClean="0"/>
              <a:t> </a:t>
            </a:r>
            <a:endParaRPr lang="pl-PL" sz="4000" b="1" dirty="0"/>
          </a:p>
        </p:txBody>
      </p:sp>
      <p:sp>
        <p:nvSpPr>
          <p:cNvPr id="9" name="Prostokąt 8"/>
          <p:cNvSpPr/>
          <p:nvPr/>
        </p:nvSpPr>
        <p:spPr>
          <a:xfrm>
            <a:off x="0" y="648866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rgbClr val="FFFFFF"/>
                </a:solidFill>
              </a:rPr>
              <a:t>.</a:t>
            </a:r>
            <a:endParaRPr lang="pl-PL" sz="1600" dirty="0">
              <a:solidFill>
                <a:srgbClr val="FFFFFF"/>
              </a:solidFill>
            </a:endParaRPr>
          </a:p>
        </p:txBody>
      </p:sp>
      <p:pic>
        <p:nvPicPr>
          <p:cNvPr id="10" name="Picture 2" descr="C:\Users\Admin\Desktop\SITK-Logo now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246201"/>
      </p:ext>
    </p:extLst>
  </p:cSld>
  <p:clrMapOvr>
    <a:masterClrMapping/>
  </p:clrMapOvr>
  <p:transition spd="med">
    <p:zoom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1246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2004 -2022</a:t>
            </a:r>
          </a:p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Oddziały:</a:t>
            </a:r>
          </a:p>
          <a:p>
            <a:pPr algn="ctr"/>
            <a:endParaRPr lang="pl-PL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r>
              <a:rPr lang="pl-PL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Kraków – 9 w tym </a:t>
            </a:r>
            <a:r>
              <a:rPr lang="pl-PL" sz="20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 </a:t>
            </a:r>
            <a:r>
              <a:rPr lang="pl-PL" sz="20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Super </a:t>
            </a:r>
          </a:p>
          <a:p>
            <a:pPr lvl="5"/>
            <a:r>
              <a:rPr lang="pl-PL" sz="20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pl-PL" sz="20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Ernesty </a:t>
            </a:r>
            <a:r>
              <a:rPr lang="pl-PL" sz="20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(2011 i 2022)</a:t>
            </a:r>
          </a:p>
          <a:p>
            <a:pPr lvl="5"/>
            <a:r>
              <a:rPr lang="pl-PL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Białystok - 2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Katowice - 1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Kielce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Ostrów Wlkp.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Poznań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Rzeszów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Szczecin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Warszawa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Wrocław - 1</a:t>
            </a:r>
          </a:p>
          <a:p>
            <a:pPr lvl="5"/>
            <a:endParaRPr lang="pl-PL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endParaRPr lang="pl-PL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264696" cy="792088"/>
          </a:xfrm>
        </p:spPr>
        <p:txBody>
          <a:bodyPr>
            <a:noAutofit/>
          </a:bodyPr>
          <a:lstStyle/>
          <a:p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Nagrody w okresie 18 lat:</a:t>
            </a:r>
            <a:endParaRPr lang="pl-PL" sz="35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00333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Obraz 7" descr="ern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24744"/>
            <a:ext cx="3579719" cy="554053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1052736"/>
            <a:ext cx="6984776" cy="1152128"/>
          </a:xfrm>
        </p:spPr>
        <p:txBody>
          <a:bodyPr>
            <a:noAutofit/>
          </a:bodyPr>
          <a:lstStyle/>
          <a:p>
            <a:r>
              <a:rPr lang="pl-PL" sz="4500" dirty="0" smtClean="0"/>
              <a:t>Ernest 2022</a:t>
            </a:r>
            <a:br>
              <a:rPr lang="pl-PL" sz="4500" dirty="0" smtClean="0"/>
            </a:br>
            <a:r>
              <a:rPr lang="pl-PL" sz="4500" dirty="0" smtClean="0"/>
              <a:t>za całokształt działalności w SITK</a:t>
            </a:r>
            <a:endParaRPr lang="pl-PL" sz="45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0" y="3645024"/>
            <a:ext cx="8892480" cy="784830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l-PL" sz="45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Decyzja Zarządu Krajowego SITK</a:t>
            </a:r>
            <a:endParaRPr lang="pl-PL" sz="45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2" descr="C:\Users\Admin\Desktop\SITK-Logo now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713321"/>
      </p:ext>
    </p:extLst>
  </p:cSld>
  <p:clrMapOvr>
    <a:masterClrMapping/>
  </p:clrMapOvr>
  <p:transition spd="med">
    <p:zoom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Obraz 7" descr="ern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24744"/>
            <a:ext cx="3579719" cy="554053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1052736"/>
            <a:ext cx="6984776" cy="1152128"/>
          </a:xfrm>
        </p:spPr>
        <p:txBody>
          <a:bodyPr>
            <a:noAutofit/>
          </a:bodyPr>
          <a:lstStyle/>
          <a:p>
            <a:r>
              <a:rPr lang="pl-PL" sz="4500" smtClean="0"/>
              <a:t>Ernest 2022</a:t>
            </a:r>
            <a:r>
              <a:rPr lang="pl-PL" sz="4500" dirty="0" smtClean="0"/>
              <a:t/>
            </a:r>
            <a:br>
              <a:rPr lang="pl-PL" sz="4500" dirty="0" smtClean="0"/>
            </a:br>
            <a:r>
              <a:rPr lang="pl-PL" sz="4500" dirty="0" smtClean="0"/>
              <a:t>za całokształt działalności w SITK otrzymuje:</a:t>
            </a:r>
            <a:endParaRPr lang="pl-PL" sz="45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3071" y="3645023"/>
            <a:ext cx="8892480" cy="1215717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l-PL" sz="45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Waldemar </a:t>
            </a:r>
            <a:r>
              <a:rPr lang="pl-PL" sz="45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Fabirkiewicz</a:t>
            </a:r>
            <a:endParaRPr lang="pl-PL" sz="45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pl-PL" sz="2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Oddział w </a:t>
            </a:r>
            <a:r>
              <a:rPr lang="pl-PL" sz="2800" b="1" dirty="0">
                <a:solidFill>
                  <a:schemeClr val="tx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</a:t>
            </a:r>
            <a:r>
              <a:rPr lang="pl-PL" sz="2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adomiu</a:t>
            </a:r>
          </a:p>
        </p:txBody>
      </p:sp>
      <p:pic>
        <p:nvPicPr>
          <p:cNvPr id="9" name="Picture 2" descr="C:\Users\Admin\Desktop\SITK-Logo now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827584" y="764704"/>
            <a:ext cx="7632848" cy="1200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endParaRPr lang="pl-PL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r>
              <a:rPr lang="pl-P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Andrzej Gołaszewski – 2005</a:t>
            </a:r>
          </a:p>
          <a:p>
            <a:pPr lvl="5"/>
            <a:r>
              <a:rPr lang="pl-PL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Antoni </a:t>
            </a:r>
            <a:r>
              <a:rPr lang="pl-PL" b="1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Rosikoń</a:t>
            </a:r>
            <a:r>
              <a:rPr lang="pl-PL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</a:t>
            </a:r>
            <a:r>
              <a:rPr lang="pl-PL" dirty="0" smtClean="0">
                <a:solidFill>
                  <a:srgbClr val="7030A0"/>
                </a:solidFill>
              </a:rPr>
              <a:t>†) </a:t>
            </a:r>
            <a:r>
              <a:rPr lang="pl-PL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- 2006</a:t>
            </a:r>
          </a:p>
          <a:p>
            <a:pPr lvl="5"/>
            <a:r>
              <a:rPr lang="pl-PL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Marian Szeliński (</a:t>
            </a:r>
            <a:r>
              <a:rPr lang="pl-PL" dirty="0" smtClean="0">
                <a:solidFill>
                  <a:srgbClr val="7030A0"/>
                </a:solidFill>
              </a:rPr>
              <a:t>†) </a:t>
            </a:r>
            <a:r>
              <a:rPr lang="pl-PL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- 2007</a:t>
            </a:r>
          </a:p>
          <a:p>
            <a:pPr lvl="5"/>
            <a:r>
              <a:rPr lang="pl-PL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Edward </a:t>
            </a:r>
            <a:r>
              <a:rPr lang="pl-PL" b="1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Szmajdowicz</a:t>
            </a:r>
            <a:r>
              <a:rPr lang="pl-PL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</a:t>
            </a:r>
            <a:r>
              <a:rPr lang="pl-PL" dirty="0">
                <a:solidFill>
                  <a:srgbClr val="7030A0"/>
                </a:solidFill>
              </a:rPr>
              <a:t>†)</a:t>
            </a:r>
            <a:r>
              <a:rPr lang="pl-PL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- 2008</a:t>
            </a:r>
          </a:p>
          <a:p>
            <a:pPr lvl="5"/>
            <a:r>
              <a:rPr lang="pl-P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Wiesław Starowicz – 2009</a:t>
            </a:r>
          </a:p>
          <a:p>
            <a:pPr lvl="5"/>
            <a:r>
              <a:rPr lang="pl-PL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Henryk Komorowski (</a:t>
            </a:r>
            <a:r>
              <a:rPr lang="pl-PL" dirty="0" smtClean="0">
                <a:solidFill>
                  <a:srgbClr val="7030A0"/>
                </a:solidFill>
              </a:rPr>
              <a:t>†) </a:t>
            </a:r>
            <a:r>
              <a:rPr lang="pl-PL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2010</a:t>
            </a:r>
          </a:p>
          <a:p>
            <a:pPr lvl="5"/>
            <a:r>
              <a:rPr lang="pl-PL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Andrzej Siemiński (</a:t>
            </a:r>
            <a:r>
              <a:rPr lang="pl-PL" dirty="0" smtClean="0">
                <a:solidFill>
                  <a:srgbClr val="7030A0"/>
                </a:solidFill>
              </a:rPr>
              <a:t>†) </a:t>
            </a:r>
            <a:r>
              <a:rPr lang="pl-PL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2011</a:t>
            </a:r>
          </a:p>
          <a:p>
            <a:pPr lvl="5"/>
            <a:r>
              <a:rPr lang="pl-PL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Mieczysław </a:t>
            </a:r>
            <a:r>
              <a:rPr lang="pl-PL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</a:t>
            </a:r>
            <a:r>
              <a:rPr lang="pl-PL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ewandowski (</a:t>
            </a:r>
            <a:r>
              <a:rPr lang="pl-PL" dirty="0" smtClean="0">
                <a:solidFill>
                  <a:srgbClr val="7030A0"/>
                </a:solidFill>
              </a:rPr>
              <a:t>†) </a:t>
            </a:r>
            <a:r>
              <a:rPr lang="pl-PL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- 2012 </a:t>
            </a:r>
          </a:p>
          <a:p>
            <a:pPr lvl="5"/>
            <a:r>
              <a:rPr lang="pl-PL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Ksawery Krassowski (</a:t>
            </a:r>
            <a:r>
              <a:rPr lang="pl-PL" dirty="0" smtClean="0">
                <a:solidFill>
                  <a:srgbClr val="7030A0"/>
                </a:solidFill>
              </a:rPr>
              <a:t>†) </a:t>
            </a:r>
            <a:r>
              <a:rPr lang="pl-PL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2013</a:t>
            </a:r>
          </a:p>
          <a:p>
            <a:pPr lvl="5"/>
            <a:r>
              <a:rPr lang="pl-P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Mariusz </a:t>
            </a:r>
            <a:r>
              <a:rPr lang="pl-PL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pl-PL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załkowski</a:t>
            </a:r>
            <a:r>
              <a:rPr lang="pl-P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– 2014</a:t>
            </a:r>
          </a:p>
          <a:p>
            <a:pPr lvl="5"/>
            <a:r>
              <a:rPr lang="pl-P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Adam Wielądek – 2015</a:t>
            </a:r>
          </a:p>
          <a:p>
            <a:pPr lvl="5"/>
            <a:r>
              <a:rPr lang="pl-P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Władysław Rawski – 2016</a:t>
            </a:r>
          </a:p>
          <a:p>
            <a:pPr lvl="5"/>
            <a:r>
              <a:rPr lang="pl-P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Kazimierz Gabryś – 2017</a:t>
            </a:r>
          </a:p>
          <a:p>
            <a:pPr lvl="5"/>
            <a:r>
              <a:rPr lang="pl-P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Konrad Jabłoński – 2018</a:t>
            </a:r>
          </a:p>
          <a:p>
            <a:pPr lvl="5"/>
            <a:r>
              <a:rPr lang="pl-PL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Stefan Sarna </a:t>
            </a:r>
            <a:r>
              <a:rPr lang="pl-PL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pl-PL" dirty="0">
                <a:solidFill>
                  <a:srgbClr val="7030A0"/>
                </a:solidFill>
              </a:rPr>
              <a:t>†)</a:t>
            </a:r>
            <a:r>
              <a:rPr lang="pl-PL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2019</a:t>
            </a:r>
          </a:p>
          <a:p>
            <a:pPr lvl="5"/>
            <a:r>
              <a:rPr lang="pl-P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Zbigniew </a:t>
            </a:r>
            <a:r>
              <a:rPr lang="pl-PL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Łopianecki</a:t>
            </a:r>
            <a:r>
              <a:rPr lang="pl-P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– 2020</a:t>
            </a:r>
          </a:p>
          <a:p>
            <a:pPr lvl="5"/>
            <a:r>
              <a:rPr lang="pl-P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Janusz Dyduch – 2021</a:t>
            </a:r>
          </a:p>
          <a:p>
            <a:pPr lvl="5"/>
            <a:r>
              <a:rPr lang="pl-P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Hanna Kwiatkowska – 2021</a:t>
            </a:r>
          </a:p>
          <a:p>
            <a:pPr lvl="5"/>
            <a:r>
              <a:rPr lang="pl-P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Waldemar </a:t>
            </a:r>
            <a:r>
              <a:rPr lang="pl-PL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Fabirkiewicz</a:t>
            </a:r>
            <a:r>
              <a:rPr lang="pl-PL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- 2022</a:t>
            </a:r>
          </a:p>
          <a:p>
            <a:pPr lvl="5"/>
            <a:endParaRPr lang="pl-PL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477784" y="32671"/>
            <a:ext cx="7666216" cy="948057"/>
          </a:xfrm>
        </p:spPr>
        <p:txBody>
          <a:bodyPr>
            <a:noAutofit/>
          </a:bodyPr>
          <a:lstStyle/>
          <a:p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pl-PL" sz="35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pl-PL" sz="35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Nagrody Ernest</a:t>
            </a:r>
            <a:b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za </a:t>
            </a:r>
            <a:r>
              <a:rPr lang="pl-PL" sz="350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całokształt </a:t>
            </a:r>
            <a:r>
              <a:rPr lang="pl-PL" sz="350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działalności w </a:t>
            </a:r>
            <a:r>
              <a:rPr lang="pl-PL" sz="35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okresie </a:t>
            </a:r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18 </a:t>
            </a:r>
            <a:r>
              <a:rPr lang="pl-PL" sz="35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lat 2005 </a:t>
            </a:r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-</a:t>
            </a:r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2022</a:t>
            </a:r>
            <a:r>
              <a:rPr lang="pl-PL" sz="35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pl-PL" sz="35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pl-PL" sz="35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40804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ern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1979712" cy="306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03648" y="1700808"/>
            <a:ext cx="6264696" cy="2592288"/>
          </a:xfrm>
        </p:spPr>
        <p:txBody>
          <a:bodyPr>
            <a:normAutofit fontScale="90000"/>
          </a:bodyPr>
          <a:lstStyle/>
          <a:p>
            <a:r>
              <a:rPr lang="pl-PL" sz="8000" b="1">
                <a:solidFill>
                  <a:schemeClr val="bg1">
                    <a:lumMod val="50000"/>
                  </a:schemeClr>
                </a:solidFill>
              </a:rPr>
              <a:t>Ernesty </a:t>
            </a:r>
            <a:r>
              <a:rPr lang="pl-PL" sz="8000" b="1" smtClean="0">
                <a:solidFill>
                  <a:schemeClr val="bg1">
                    <a:lumMod val="50000"/>
                  </a:schemeClr>
                </a:solidFill>
              </a:rPr>
              <a:t>2022</a:t>
            </a:r>
            <a:r>
              <a:rPr lang="pl-PL" sz="80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sz="80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8000" dirty="0" smtClean="0">
                <a:solidFill>
                  <a:schemeClr val="bg1">
                    <a:lumMod val="50000"/>
                  </a:schemeClr>
                </a:solidFill>
              </a:rPr>
              <a:t>rozdane</a:t>
            </a:r>
            <a:endParaRPr lang="pl-PL" sz="8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pl-PL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GRATULUJEMY!!!</a:t>
            </a:r>
            <a:endParaRPr lang="pl-PL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Admin\Desktop\SITK-Logo now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752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002500" y="52143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w dziedzinie </a:t>
            </a:r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drogownictwa – Zespół branżowy</a:t>
            </a:r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281742" y="1129361"/>
            <a:ext cx="6462089" cy="384720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pl-PL" sz="2400" b="1" dirty="0"/>
              <a:t>Przewodniczący: </a:t>
            </a:r>
            <a:r>
              <a:rPr lang="pl-P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Marek </a:t>
            </a:r>
            <a:r>
              <a:rPr lang="pl-PL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Motylewicz</a:t>
            </a:r>
            <a:endParaRPr lang="pl-PL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sz="2400" b="1" dirty="0"/>
              <a:t>Wiceprezes  SITK RP</a:t>
            </a:r>
          </a:p>
          <a:p>
            <a:r>
              <a:rPr lang="pl-PL" sz="2400" b="1" dirty="0" smtClean="0"/>
              <a:t>    Członkowie (10):</a:t>
            </a:r>
            <a:endParaRPr lang="pl-PL" sz="2400" dirty="0" smtClean="0"/>
          </a:p>
          <a:p>
            <a:pPr algn="ctr"/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Leszek </a:t>
            </a:r>
            <a:r>
              <a:rPr lang="pl-PL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Bichajło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– 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Ernest 2012</a:t>
            </a:r>
          </a:p>
          <a:p>
            <a:pPr algn="ctr"/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Tadeusz Kanas 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– Ernest 2013</a:t>
            </a:r>
          </a:p>
          <a:p>
            <a:pPr algn="ctr"/>
            <a:r>
              <a:rPr lang="pl-PL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Anna </a:t>
            </a:r>
            <a:r>
              <a:rPr lang="pl-PL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Gieczewska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– Ernest 2014</a:t>
            </a:r>
          </a:p>
          <a:p>
            <a:pPr algn="ctr"/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Tomasz </a:t>
            </a:r>
            <a:r>
              <a:rPr lang="pl-PL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Siwowski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– Ernest 2015</a:t>
            </a:r>
          </a:p>
          <a:p>
            <a:pPr algn="ctr"/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Janusz Komorowski 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– Ernest 2016</a:t>
            </a:r>
          </a:p>
          <a:p>
            <a:pPr algn="ctr"/>
            <a:r>
              <a:rPr lang="pl-PL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Krzysztof 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Gleba-Zawadzki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pl-PL" sz="1600" b="1" dirty="0" smtClean="0">
                <a:latin typeface="Arial Black" panose="020B0A04020102020204" pitchFamily="34" charset="0"/>
              </a:rPr>
              <a:t>- </a:t>
            </a:r>
            <a:r>
              <a:rPr lang="pl-PL" sz="16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Ernest 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2017</a:t>
            </a:r>
          </a:p>
          <a:p>
            <a:pPr algn="ctr"/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Damian Urbanowski 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– Ernest 2018</a:t>
            </a:r>
          </a:p>
          <a:p>
            <a:pPr algn="ctr"/>
            <a:r>
              <a:rPr lang="pl-PL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Beata Toporska 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– Ernest 2019</a:t>
            </a:r>
          </a:p>
          <a:p>
            <a:pPr algn="ctr"/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Halina Rogowska –Ernest 2020</a:t>
            </a:r>
          </a:p>
          <a:p>
            <a:pPr algn="ctr"/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Anna Reszczyk – Ernest 2021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899592" y="0"/>
            <a:ext cx="8064896" cy="31034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pl-PL" sz="3000" b="1" i="0" u="none" strike="noStrike" kern="1200" cap="none" spc="0" normalizeH="0" baseline="0" noProof="0" dirty="0">
              <a:ln w="6350">
                <a:noFill/>
              </a:ln>
              <a:solidFill>
                <a:srgbClr val="FFFFFF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3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</a:t>
            </a:r>
            <a:r>
              <a:rPr lang="pl-PL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 dziedzinie </a:t>
            </a:r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drogownictwa</a:t>
            </a:r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83568" y="2924944"/>
            <a:ext cx="7992888" cy="3185487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>
              <a:spcAft>
                <a:spcPts val="600"/>
              </a:spcAft>
            </a:pPr>
            <a:endParaRPr lang="pl-P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pl-PL" b="1" dirty="0" smtClean="0">
              <a:solidFill>
                <a:srgbClr val="002676"/>
              </a:solidFill>
            </a:endParaRPr>
          </a:p>
          <a:p>
            <a:pPr algn="ctr"/>
            <a:endParaRPr lang="pl-PL" b="1" dirty="0" smtClean="0">
              <a:solidFill>
                <a:srgbClr val="002676"/>
              </a:solidFill>
            </a:endParaRPr>
          </a:p>
          <a:p>
            <a:pPr lvl="0"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Krzysztof Gleba-Zawadzki- </a:t>
            </a:r>
            <a:r>
              <a:rPr lang="pl-PL" b="1" dirty="0" smtClean="0">
                <a:solidFill>
                  <a:srgbClr val="002676"/>
                </a:solidFill>
              </a:rPr>
              <a:t>Oddział SITK w Białymstoku</a:t>
            </a:r>
          </a:p>
          <a:p>
            <a:pPr lvl="0" algn="ctr"/>
            <a:endParaRPr lang="pl-PL" b="1" dirty="0" smtClean="0">
              <a:solidFill>
                <a:srgbClr val="002676"/>
              </a:solidFill>
            </a:endParaRPr>
          </a:p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Beata Toporska- </a:t>
            </a:r>
            <a:r>
              <a:rPr lang="pl-PL" b="1" dirty="0">
                <a:solidFill>
                  <a:srgbClr val="002676"/>
                </a:solidFill>
              </a:rPr>
              <a:t>Oddział SITK w </a:t>
            </a:r>
            <a:r>
              <a:rPr lang="pl-PL" b="1" dirty="0" smtClean="0">
                <a:solidFill>
                  <a:srgbClr val="002676"/>
                </a:solidFill>
              </a:rPr>
              <a:t>Krakowie</a:t>
            </a:r>
            <a:endParaRPr lang="pl-PL" b="1" dirty="0">
              <a:solidFill>
                <a:srgbClr val="002676"/>
              </a:solidFill>
            </a:endParaRPr>
          </a:p>
          <a:p>
            <a:pPr lvl="0" algn="ctr"/>
            <a:endParaRPr lang="pl-PL" b="1" dirty="0">
              <a:solidFill>
                <a:srgbClr val="002676"/>
              </a:solidFill>
            </a:endParaRPr>
          </a:p>
          <a:p>
            <a:endParaRPr lang="pl-PL" b="1" dirty="0" smtClean="0"/>
          </a:p>
          <a:p>
            <a:endParaRPr lang="pl-PL" dirty="0"/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264696" cy="792088"/>
          </a:xfrm>
        </p:spPr>
        <p:txBody>
          <a:bodyPr>
            <a:noAutofit/>
          </a:bodyPr>
          <a:lstStyle/>
          <a:p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Nominowani w kategorii:</a:t>
            </a:r>
            <a:endParaRPr lang="pl-PL" sz="35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Obraz 7" descr="ern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24744"/>
            <a:ext cx="3579719" cy="554053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336704" cy="1152128"/>
          </a:xfrm>
        </p:spPr>
        <p:txBody>
          <a:bodyPr>
            <a:normAutofit fontScale="90000"/>
          </a:bodyPr>
          <a:lstStyle/>
          <a:p>
            <a:r>
              <a:rPr lang="pl-PL" sz="6600" dirty="0" smtClean="0"/>
              <a:t>Laureatem nagrody jest:</a:t>
            </a:r>
            <a:endParaRPr lang="pl-PL" sz="6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35452" y="3188567"/>
            <a:ext cx="7668996" cy="2339102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l-PL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Beata </a:t>
            </a:r>
            <a:r>
              <a:rPr lang="pl-PL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Toporska </a:t>
            </a:r>
            <a:r>
              <a:rPr lang="pl-PL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Oddział SITK </a:t>
            </a:r>
            <a:br>
              <a:rPr lang="pl-PL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 Krakowie</a:t>
            </a:r>
            <a:endParaRPr lang="pl-PL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2" descr="C:\Users\Admin\Desktop\SITK-Logo now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35696" y="764704"/>
            <a:ext cx="6624736" cy="121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2004 -2022</a:t>
            </a:r>
          </a:p>
          <a:p>
            <a:pPr algn="ctr"/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Drogowcy z Oddziałów:</a:t>
            </a:r>
          </a:p>
          <a:p>
            <a:pPr algn="ctr"/>
            <a:endParaRPr lang="pl-PL" sz="20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r>
              <a:rPr lang="pl-PL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Kraków </a:t>
            </a:r>
            <a:r>
              <a:rPr lang="pl-PL" sz="2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pl-PL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  <a:p>
            <a:pPr lvl="5"/>
            <a:r>
              <a:rPr lang="pl-PL" sz="2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Koszalin – 3 </a:t>
            </a:r>
          </a:p>
          <a:p>
            <a:pPr lvl="5"/>
            <a:r>
              <a:rPr lang="pl-PL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Białystok - 2</a:t>
            </a:r>
          </a:p>
          <a:p>
            <a:pPr lvl="5"/>
            <a:r>
              <a:rPr lang="pl-PL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Kielce  - 2</a:t>
            </a:r>
          </a:p>
          <a:p>
            <a:pPr lvl="5"/>
            <a:r>
              <a:rPr lang="pl-PL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Rzeszów - 2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Katowice - 1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Lublin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Ostrów Wlkp. – 1</a:t>
            </a:r>
          </a:p>
          <a:p>
            <a:pPr lvl="5"/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Słupsk - 1</a:t>
            </a:r>
          </a:p>
          <a:p>
            <a:pPr lvl="5"/>
            <a:endParaRPr lang="pl-PL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5"/>
            <a:endParaRPr lang="pl-PL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264696" cy="792088"/>
          </a:xfrm>
        </p:spPr>
        <p:txBody>
          <a:bodyPr>
            <a:noAutofit/>
          </a:bodyPr>
          <a:lstStyle/>
          <a:p>
            <a:r>
              <a:rPr lang="pl-PL" sz="3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Nagrody w okresie 19 lat:</a:t>
            </a:r>
            <a:endParaRPr lang="pl-PL" sz="35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22581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336704" cy="1152128"/>
          </a:xfrm>
        </p:spPr>
        <p:txBody>
          <a:bodyPr>
            <a:normAutofit/>
          </a:bodyPr>
          <a:lstStyle/>
          <a:p>
            <a:r>
              <a:rPr lang="pl-PL" sz="6600" dirty="0" smtClean="0"/>
              <a:t>KATEGORIA</a:t>
            </a:r>
            <a:endParaRPr lang="pl-PL" sz="6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835696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87624" y="3068960"/>
            <a:ext cx="6840760" cy="3046988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pl-PL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Działacz Roku 2022 </a:t>
            </a:r>
          </a:p>
          <a:p>
            <a:pPr algn="ctr"/>
            <a:r>
              <a:rPr lang="pl-PL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 dziedzinie </a:t>
            </a:r>
            <a:r>
              <a:rPr lang="pl-PL" sz="4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kolejnictwa</a:t>
            </a:r>
            <a:endParaRPr lang="pl-PL" sz="48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38542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844718" y="404664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Najaktywniejszy  w dziedzinie </a:t>
            </a:r>
            <a:r>
              <a:rPr lang="pl-PL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kolejnictwa – Zespół branżowy</a:t>
            </a:r>
            <a:endParaRPr lang="pl-PL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268654" y="1533465"/>
            <a:ext cx="7776864" cy="3785652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pl-PL" sz="2400" b="1" dirty="0">
                <a:solidFill>
                  <a:srgbClr val="002060"/>
                </a:solidFill>
              </a:rPr>
              <a:t>Przewodniczący</a:t>
            </a:r>
            <a:r>
              <a:rPr lang="pl-PL" sz="2400" b="1" dirty="0" smtClean="0">
                <a:solidFill>
                  <a:srgbClr val="002060"/>
                </a:solidFill>
              </a:rPr>
              <a:t>:  </a:t>
            </a:r>
            <a:r>
              <a:rPr lang="pl-PL" sz="2800" b="1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Grzegorz Łukasik</a:t>
            </a:r>
          </a:p>
          <a:p>
            <a:pPr algn="ctr"/>
            <a:r>
              <a:rPr lang="pl-PL" sz="28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pl-PL" sz="2800" b="1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 </a:t>
            </a:r>
            <a:r>
              <a:rPr lang="pl-PL" sz="2400" b="1" dirty="0"/>
              <a:t>Wiceprezes  SITK RP</a:t>
            </a:r>
          </a:p>
          <a:p>
            <a:r>
              <a:rPr lang="pl-PL" sz="2400" b="1" dirty="0" smtClean="0">
                <a:solidFill>
                  <a:srgbClr val="002060"/>
                </a:solidFill>
              </a:rPr>
              <a:t>   Członkowie (8)</a:t>
            </a:r>
            <a:r>
              <a:rPr lang="pl-PL" sz="2200" b="1" dirty="0" smtClean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pl-PL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Jerzy Hydzik </a:t>
            </a:r>
            <a:r>
              <a:rPr lang="pl-PL" sz="1600" b="1" dirty="0" smtClean="0">
                <a:solidFill>
                  <a:srgbClr val="002060"/>
                </a:solidFill>
              </a:rPr>
              <a:t>– Ernest 2012</a:t>
            </a:r>
          </a:p>
          <a:p>
            <a:pPr algn="ctr"/>
            <a:r>
              <a:rPr lang="pl-PL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Bogdan </a:t>
            </a:r>
            <a:r>
              <a:rPr lang="pl-PL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Bresch</a:t>
            </a:r>
            <a:r>
              <a:rPr lang="pl-PL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6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pl-PL" sz="1600" dirty="0">
                <a:solidFill>
                  <a:srgbClr val="7030A0"/>
                </a:solidFill>
              </a:rPr>
              <a:t>†)</a:t>
            </a:r>
            <a:r>
              <a:rPr lang="pl-PL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600" b="1" dirty="0" smtClean="0">
                <a:solidFill>
                  <a:srgbClr val="7030A0"/>
                </a:solidFill>
              </a:rPr>
              <a:t>– Ernest 2013</a:t>
            </a:r>
          </a:p>
          <a:p>
            <a:pPr algn="ctr"/>
            <a:r>
              <a:rPr lang="pl-PL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Bogdan </a:t>
            </a:r>
            <a:r>
              <a:rPr lang="pl-PL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Kubl</a:t>
            </a:r>
            <a:r>
              <a:rPr lang="pl-PL" sz="1600" b="1" dirty="0" err="1" smtClean="0">
                <a:solidFill>
                  <a:srgbClr val="002060"/>
                </a:solidFill>
              </a:rPr>
              <a:t>in</a:t>
            </a:r>
            <a:r>
              <a:rPr lang="pl-PL" sz="1600" b="1" dirty="0" smtClean="0">
                <a:solidFill>
                  <a:srgbClr val="002060"/>
                </a:solidFill>
              </a:rPr>
              <a:t> – Ernest 2014</a:t>
            </a:r>
          </a:p>
          <a:p>
            <a:pPr algn="ctr"/>
            <a:r>
              <a:rPr lang="pl-PL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Mieczysław </a:t>
            </a:r>
            <a:r>
              <a:rPr lang="pl-PL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Cieszyński </a:t>
            </a:r>
            <a:r>
              <a:rPr lang="pl-PL" sz="16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pl-PL" sz="1600" dirty="0">
                <a:solidFill>
                  <a:srgbClr val="7030A0"/>
                </a:solidFill>
              </a:rPr>
              <a:t>†)</a:t>
            </a:r>
            <a:r>
              <a:rPr lang="pl-PL" sz="1600" b="1" dirty="0" smtClean="0">
                <a:solidFill>
                  <a:srgbClr val="7030A0"/>
                </a:solidFill>
              </a:rPr>
              <a:t>– Ernest 2015</a:t>
            </a:r>
          </a:p>
          <a:p>
            <a:pPr algn="ctr"/>
            <a:r>
              <a:rPr lang="pl-PL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Marek Błeszyński – Ernest 2016</a:t>
            </a:r>
          </a:p>
          <a:p>
            <a:pPr algn="ctr"/>
            <a:r>
              <a:rPr lang="pl-PL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Konrad </a:t>
            </a:r>
            <a:r>
              <a:rPr lang="pl-PL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Gawłowski </a:t>
            </a:r>
            <a:r>
              <a:rPr lang="pl-PL" sz="1600" dirty="0" smtClean="0">
                <a:solidFill>
                  <a:srgbClr val="002060"/>
                </a:solidFill>
              </a:rPr>
              <a:t>- </a:t>
            </a:r>
            <a:r>
              <a:rPr lang="pl-PL" sz="1600" b="1" dirty="0">
                <a:solidFill>
                  <a:srgbClr val="002060"/>
                </a:solidFill>
              </a:rPr>
              <a:t>Ernest </a:t>
            </a:r>
            <a:r>
              <a:rPr lang="pl-PL" sz="1600" b="1" dirty="0" smtClean="0">
                <a:solidFill>
                  <a:srgbClr val="002060"/>
                </a:solidFill>
              </a:rPr>
              <a:t>2017</a:t>
            </a:r>
          </a:p>
          <a:p>
            <a:pPr algn="ctr"/>
            <a:r>
              <a:rPr lang="pl-PL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Wojciech Rybak </a:t>
            </a:r>
            <a:r>
              <a:rPr lang="pl-PL" sz="1600" b="1" dirty="0" smtClean="0">
                <a:solidFill>
                  <a:srgbClr val="002060"/>
                </a:solidFill>
              </a:rPr>
              <a:t>– Ernest 2018</a:t>
            </a:r>
          </a:p>
          <a:p>
            <a:pPr algn="ctr"/>
            <a:r>
              <a:rPr lang="pl-PL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Zbigniew Marzec </a:t>
            </a:r>
            <a:r>
              <a:rPr lang="pl-PL" sz="1600" b="1" dirty="0" smtClean="0">
                <a:solidFill>
                  <a:srgbClr val="002060"/>
                </a:solidFill>
              </a:rPr>
              <a:t>– Ernest 2019</a:t>
            </a:r>
          </a:p>
          <a:p>
            <a:pPr algn="ctr"/>
            <a:r>
              <a:rPr lang="pl-PL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Sebastian Motyl </a:t>
            </a:r>
            <a:r>
              <a:rPr lang="pl-PL" sz="1600" b="1" dirty="0" smtClean="0">
                <a:solidFill>
                  <a:srgbClr val="002060"/>
                </a:solidFill>
              </a:rPr>
              <a:t>– Ernest 2020</a:t>
            </a:r>
          </a:p>
          <a:p>
            <a:pPr algn="ctr"/>
            <a:r>
              <a:rPr lang="pl-PL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Józefa </a:t>
            </a:r>
            <a:r>
              <a:rPr lang="pl-PL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l-PL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ajerczak  </a:t>
            </a:r>
            <a:r>
              <a:rPr lang="pl-PL" sz="1600" b="1" dirty="0" smtClean="0">
                <a:solidFill>
                  <a:srgbClr val="002060"/>
                </a:solidFill>
              </a:rPr>
              <a:t>- Ernest 2021 </a:t>
            </a:r>
            <a:r>
              <a:rPr lang="pl-PL" sz="1600" dirty="0" smtClean="0">
                <a:solidFill>
                  <a:srgbClr val="002060"/>
                </a:solidFill>
              </a:rPr>
              <a:t> </a:t>
            </a:r>
            <a:r>
              <a:rPr lang="pl-PL" sz="16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259632" y="0"/>
            <a:ext cx="7488832" cy="792088"/>
          </a:xfrm>
        </p:spPr>
        <p:txBody>
          <a:bodyPr>
            <a:noAutofit/>
          </a:bodyPr>
          <a:lstStyle/>
          <a:p>
            <a:endParaRPr lang="pl-PL" sz="3000" dirty="0">
              <a:solidFill>
                <a:srgbClr val="FFFFFF"/>
              </a:solidFill>
            </a:endParaRPr>
          </a:p>
        </p:txBody>
      </p:sp>
      <p:pic>
        <p:nvPicPr>
          <p:cNvPr id="8" name="Picture 2" descr="C:\Users\Admin\Desktop\SITK-Logo n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32671"/>
            <a:ext cx="1494718" cy="14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74325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Niestandardowy 3">
      <a:dk1>
        <a:srgbClr val="6294FF"/>
      </a:dk1>
      <a:lt1>
        <a:srgbClr val="002676"/>
      </a:lt1>
      <a:dk2>
        <a:srgbClr val="AAC5FF"/>
      </a:dk2>
      <a:lt2>
        <a:srgbClr val="0C489E"/>
      </a:lt2>
      <a:accent1>
        <a:srgbClr val="A2E3FE"/>
      </a:accent1>
      <a:accent2>
        <a:srgbClr val="1160D3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4149</TotalTime>
  <Words>1102</Words>
  <Application>Microsoft Office PowerPoint</Application>
  <PresentationFormat>Pokaz na ekranie (4:3)</PresentationFormat>
  <Paragraphs>394</Paragraphs>
  <Slides>39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0" baseType="lpstr">
      <vt:lpstr>Wierzchołek</vt:lpstr>
      <vt:lpstr>Ernesty 2022</vt:lpstr>
      <vt:lpstr>Kapituła nagród Ernest:</vt:lpstr>
      <vt:lpstr>KATEGORIA</vt:lpstr>
      <vt:lpstr>Prezentacja programu PowerPoint</vt:lpstr>
      <vt:lpstr>Nominowani w kategorii:</vt:lpstr>
      <vt:lpstr>Laureatem nagrody jest:</vt:lpstr>
      <vt:lpstr>Nagrody w okresie 19 lat:</vt:lpstr>
      <vt:lpstr>KATEGORIA</vt:lpstr>
      <vt:lpstr>Prezentacja programu PowerPoint</vt:lpstr>
      <vt:lpstr>Nominowani w kategorii:</vt:lpstr>
      <vt:lpstr>Laureatem nagrody jest:</vt:lpstr>
      <vt:lpstr>Nagrody w okresie 19 lat:</vt:lpstr>
      <vt:lpstr>KATEGORIA</vt:lpstr>
      <vt:lpstr>Prezentacja programu PowerPoint</vt:lpstr>
      <vt:lpstr>Nominowani w kategorii:</vt:lpstr>
      <vt:lpstr>Laureatem nagrody jest:</vt:lpstr>
      <vt:lpstr>Nagrody w okresie 19 lat:</vt:lpstr>
      <vt:lpstr>KATEGORIA</vt:lpstr>
      <vt:lpstr>Prezentacja programu PowerPoint</vt:lpstr>
      <vt:lpstr>Prezentacja programu PowerPoint</vt:lpstr>
      <vt:lpstr>Nominowani w kategorii:</vt:lpstr>
      <vt:lpstr>Laureatami nagrody są:</vt:lpstr>
      <vt:lpstr>Nagrody w okresie 18 lat:</vt:lpstr>
      <vt:lpstr>KATEGORIA</vt:lpstr>
      <vt:lpstr>Prezentacja programu PowerPoint</vt:lpstr>
      <vt:lpstr>Nominowani w kategorii:</vt:lpstr>
      <vt:lpstr>Laureatem nagrody jest:</vt:lpstr>
      <vt:lpstr>Ale… ponieważ Koło było już laureatem nagrody Ernest  w latach 2008 i 2011, więc zgodnie z regulaminem otrzymuje nagrodę:    </vt:lpstr>
      <vt:lpstr>Nagrody w okresie 18 lat:</vt:lpstr>
      <vt:lpstr>KATEGORIA</vt:lpstr>
      <vt:lpstr>Prezentacja programu PowerPoint</vt:lpstr>
      <vt:lpstr>Nominowani w kategorii:</vt:lpstr>
      <vt:lpstr>Laureatem nagrody jest:</vt:lpstr>
      <vt:lpstr>Ale… ponieważ Oddział był już laureatem nagrody Ernest  w latach 2019, 2020 i 2021, więc zgodnie z regulaminem otrzymuje nagrodę:    </vt:lpstr>
      <vt:lpstr>Nagrody w okresie 18 lat:</vt:lpstr>
      <vt:lpstr>Ernest 2022 za całokształt działalności w SITK</vt:lpstr>
      <vt:lpstr>Ernest 2022 za całokształt działalności w SITK otrzymuje:</vt:lpstr>
      <vt:lpstr>  Nagrody Ernest za całokształt działalności w okresie 18 lat 2005 -2022 </vt:lpstr>
      <vt:lpstr>Ernesty 2022 rozdane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Ernesty 2011</dc:title>
  <dc:creator>Sabinka</dc:creator>
  <cp:lastModifiedBy>Admin</cp:lastModifiedBy>
  <cp:revision>220</cp:revision>
  <dcterms:created xsi:type="dcterms:W3CDTF">2012-05-29T22:06:06Z</dcterms:created>
  <dcterms:modified xsi:type="dcterms:W3CDTF">2023-06-11T17:47:20Z</dcterms:modified>
</cp:coreProperties>
</file>